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86" r:id="rId10"/>
    <p:sldId id="261" r:id="rId11"/>
    <p:sldId id="262" r:id="rId12"/>
    <p:sldId id="263" r:id="rId13"/>
    <p:sldId id="264" r:id="rId14"/>
    <p:sldId id="296" r:id="rId15"/>
    <p:sldId id="265" r:id="rId16"/>
    <p:sldId id="266" r:id="rId17"/>
    <p:sldId id="273" r:id="rId18"/>
    <p:sldId id="268" r:id="rId19"/>
    <p:sldId id="298" r:id="rId20"/>
    <p:sldId id="299" r:id="rId21"/>
    <p:sldId id="300" r:id="rId22"/>
    <p:sldId id="297" r:id="rId23"/>
    <p:sldId id="269" r:id="rId24"/>
    <p:sldId id="270" r:id="rId25"/>
    <p:sldId id="279" r:id="rId26"/>
    <p:sldId id="280" r:id="rId27"/>
    <p:sldId id="281" r:id="rId28"/>
    <p:sldId id="301" r:id="rId29"/>
    <p:sldId id="271" r:id="rId30"/>
    <p:sldId id="282" r:id="rId31"/>
    <p:sldId id="283" r:id="rId32"/>
    <p:sldId id="284" r:id="rId3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EEECE1"/>
    <a:srgbClr val="008A00"/>
    <a:srgbClr val="17375E"/>
    <a:srgbClr val="002060"/>
    <a:srgbClr val="000080"/>
    <a:srgbClr val="46466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6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4.wmf"/><Relationship Id="rId1" Type="http://schemas.openxmlformats.org/officeDocument/2006/relationships/image" Target="../media/image15.wmf"/><Relationship Id="rId4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30EFA28-26F7-45C1-BF17-542397CBEFED}" type="datetimeFigureOut">
              <a:rPr lang="es-ES"/>
              <a:pPr>
                <a:defRPr/>
              </a:pPr>
              <a:t>13/11/2010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s-E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B986564-1D0A-4F37-A02A-5FD707D53198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_tradnl" smtClean="0"/>
          </a:p>
        </p:txBody>
      </p:sp>
      <p:sp>
        <p:nvSpPr>
          <p:cNvPr id="20483" name="Footer Placeholder 3"/>
          <p:cNvSpPr txBox="1">
            <a:spLocks noGrp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s-ES_tradnl" sz="1200"/>
          </a:p>
        </p:txBody>
      </p:sp>
      <p:sp>
        <p:nvSpPr>
          <p:cNvPr id="20484" name="Slide Number Placeholder 4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EE45D46-5FC1-4628-A4FC-39522D3315FE}" type="slidenum">
              <a:rPr lang="es-ES" sz="1200"/>
              <a:pPr algn="r"/>
              <a:t>8</a:t>
            </a:fld>
            <a:endParaRPr lang="es-E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600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s-ES_tradnl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457200" y="228600"/>
            <a:ext cx="8229600" cy="5334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s-ES_tradnl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s-ES_tradnl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s-ES_tradnl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s-ES_tradnl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s-ES_tradnl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s-ES_tradnl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s-ES" smtClean="0"/>
          </a:p>
        </p:txBody>
      </p:sp>
      <p:sp>
        <p:nvSpPr>
          <p:cNvPr id="296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 smtClean="0"/>
          </a:p>
        </p:txBody>
      </p:sp>
      <p:sp>
        <p:nvSpPr>
          <p:cNvPr id="8" name="Text Box 9"/>
          <p:cNvSpPr txBox="1">
            <a:spLocks noChangeArrowheads="1"/>
          </p:cNvSpPr>
          <p:nvPr userDrawn="1"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1400">
                <a:solidFill>
                  <a:schemeClr val="bg1"/>
                </a:solidFill>
                <a:latin typeface="Book Antiqua" pitchFamily="18" charset="0"/>
              </a:rPr>
              <a:t>Location problems on networks with routing     </a:t>
            </a:r>
            <a:r>
              <a:rPr lang="es-ES" sz="1400">
                <a:solidFill>
                  <a:schemeClr val="bg1"/>
                </a:solidFill>
                <a:latin typeface="Calibri" pitchFamily="34" charset="0"/>
              </a:rPr>
              <a:t>▪</a:t>
            </a:r>
            <a:r>
              <a:rPr lang="es-ES" sz="1400">
                <a:solidFill>
                  <a:schemeClr val="bg1"/>
                </a:solidFill>
                <a:latin typeface="Book Antiqua" pitchFamily="18" charset="0"/>
              </a:rPr>
              <a:t>   E Fernández    </a:t>
            </a:r>
            <a:r>
              <a:rPr lang="es-ES" sz="1400">
                <a:solidFill>
                  <a:schemeClr val="bg1"/>
                </a:solidFill>
                <a:latin typeface="Calibri" pitchFamily="34" charset="0"/>
              </a:rPr>
              <a:t>▪    </a:t>
            </a:r>
            <a:r>
              <a:rPr lang="es-ES" sz="1400">
                <a:solidFill>
                  <a:schemeClr val="bg1"/>
                </a:solidFill>
                <a:latin typeface="Book Antiqua" pitchFamily="18" charset="0"/>
              </a:rPr>
              <a:t>TGS 2010     </a:t>
            </a:r>
            <a:r>
              <a:rPr lang="es-ES" sz="1400">
                <a:solidFill>
                  <a:schemeClr val="bg1"/>
                </a:solidFill>
                <a:latin typeface="Calibri" pitchFamily="34" charset="0"/>
              </a:rPr>
              <a:t>▪</a:t>
            </a:r>
            <a:r>
              <a:rPr lang="es-ES" sz="1400">
                <a:solidFill>
                  <a:schemeClr val="bg1"/>
                </a:solidFill>
                <a:latin typeface="Book Antiqua" pitchFamily="18" charset="0"/>
              </a:rPr>
              <a:t>     Jarandilla 12-15   Noviembre</a:t>
            </a:r>
          </a:p>
        </p:txBody>
      </p:sp>
      <p:pic>
        <p:nvPicPr>
          <p:cNvPr id="29701" name="Picture 15"/>
          <p:cNvPicPr>
            <a:picLocks noChangeAspect="1" noChangeArrowheads="1"/>
          </p:cNvPicPr>
          <p:nvPr userDrawn="1"/>
        </p:nvPicPr>
        <p:blipFill>
          <a:blip r:embed="rId10"/>
          <a:srcRect/>
          <a:stretch>
            <a:fillRect/>
          </a:stretch>
        </p:blipFill>
        <p:spPr bwMode="auto">
          <a:xfrm>
            <a:off x="8420100" y="0"/>
            <a:ext cx="7239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5" r:id="rId2"/>
    <p:sldLayoutId id="2147483654" r:id="rId3"/>
    <p:sldLayoutId id="2147483653" r:id="rId4"/>
    <p:sldLayoutId id="2147483652" r:id="rId5"/>
    <p:sldLayoutId id="2147483651" r:id="rId6"/>
    <p:sldLayoutId id="2147483650" r:id="rId7"/>
    <p:sldLayoutId id="2147483649" r:id="rId8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C0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C0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C0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C00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rgbClr val="C0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rgbClr val="C0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rgbClr val="C0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 kern="1200">
          <a:solidFill>
            <a:srgbClr val="4F6228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kern="1200">
          <a:solidFill>
            <a:srgbClr val="17375E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ubtitle 2"/>
          <p:cNvSpPr>
            <a:spLocks noGrp="1"/>
          </p:cNvSpPr>
          <p:nvPr>
            <p:ph type="subTitle" idx="1"/>
          </p:nvPr>
        </p:nvSpPr>
        <p:spPr>
          <a:xfrm>
            <a:off x="1447800" y="1600200"/>
            <a:ext cx="6400800" cy="3670300"/>
          </a:xfrm>
        </p:spPr>
        <p:txBody>
          <a:bodyPr/>
          <a:lstStyle/>
          <a:p>
            <a:pPr eaLnBrk="1" hangingPunct="1"/>
            <a:r>
              <a:rPr lang="en-US" sz="2600" b="1" smtClean="0">
                <a:solidFill>
                  <a:srgbClr val="17375E"/>
                </a:solidFill>
              </a:rPr>
              <a:t>Arc hub location problems as </a:t>
            </a:r>
          </a:p>
          <a:p>
            <a:pPr eaLnBrk="1" hangingPunct="1"/>
            <a:r>
              <a:rPr lang="en-US" sz="2600" b="1" smtClean="0">
                <a:solidFill>
                  <a:srgbClr val="17375E"/>
                </a:solidFill>
              </a:rPr>
              <a:t>network design problems with routing</a:t>
            </a:r>
          </a:p>
          <a:p>
            <a:pPr eaLnBrk="1" hangingPunct="1"/>
            <a:endParaRPr lang="en-US" sz="2100" smtClean="0">
              <a:solidFill>
                <a:srgbClr val="17375E"/>
              </a:solidFill>
            </a:endParaRPr>
          </a:p>
          <a:p>
            <a:pPr eaLnBrk="1" hangingPunct="1"/>
            <a:endParaRPr lang="en-US" sz="2100" smtClean="0">
              <a:solidFill>
                <a:srgbClr val="17375E"/>
              </a:solidFill>
            </a:endParaRPr>
          </a:p>
          <a:p>
            <a:pPr eaLnBrk="1" hangingPunct="1"/>
            <a:r>
              <a:rPr lang="en-US" sz="2100" smtClean="0">
                <a:solidFill>
                  <a:srgbClr val="17375E"/>
                </a:solidFill>
              </a:rPr>
              <a:t>Elena Fernández- Dpt EIO-UPC</a:t>
            </a:r>
          </a:p>
          <a:p>
            <a:pPr eaLnBrk="1" hangingPunct="1"/>
            <a:r>
              <a:rPr lang="en-US" sz="2100" smtClean="0">
                <a:solidFill>
                  <a:srgbClr val="17375E"/>
                </a:solidFill>
              </a:rPr>
              <a:t>Ivan Contreras- CIRRELT- Montréal</a:t>
            </a:r>
          </a:p>
          <a:p>
            <a:pPr eaLnBrk="1" hangingPunct="1"/>
            <a:endParaRPr lang="en-US" sz="2100" smtClean="0">
              <a:solidFill>
                <a:srgbClr val="17375E"/>
              </a:solidFill>
            </a:endParaRPr>
          </a:p>
          <a:p>
            <a:pPr eaLnBrk="1" hangingPunct="1"/>
            <a:r>
              <a:rPr lang="en-US" sz="2100" smtClean="0">
                <a:solidFill>
                  <a:srgbClr val="C00000"/>
                </a:solidFill>
              </a:rPr>
              <a:t>Seminario de Geometría Tórica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smtClean="0">
                <a:solidFill>
                  <a:srgbClr val="C00000"/>
                </a:solidFill>
              </a:rPr>
              <a:t>Jarandilla 12-15 de noviembre 2010</a:t>
            </a:r>
          </a:p>
          <a:p>
            <a:pPr eaLnBrk="1" hangingPunct="1"/>
            <a:endParaRPr lang="en-US" sz="2100" smtClean="0">
              <a:solidFill>
                <a:srgbClr val="17375E"/>
              </a:solidFill>
            </a:endParaRPr>
          </a:p>
          <a:p>
            <a:pPr eaLnBrk="1" hangingPunct="1"/>
            <a:endParaRPr lang="es-ES" sz="2100" smtClean="0">
              <a:solidFill>
                <a:srgbClr val="17375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" name="Straight Connector 306"/>
          <p:cNvCxnSpPr/>
          <p:nvPr/>
        </p:nvCxnSpPr>
        <p:spPr>
          <a:xfrm rot="5400000" flipH="1" flipV="1">
            <a:off x="5167313" y="2078038"/>
            <a:ext cx="877887" cy="37623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Connector 307"/>
          <p:cNvCxnSpPr/>
          <p:nvPr/>
        </p:nvCxnSpPr>
        <p:spPr>
          <a:xfrm rot="5400000" flipH="1">
            <a:off x="4788695" y="1983581"/>
            <a:ext cx="855662" cy="5873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2" name="Freeform 281"/>
          <p:cNvSpPr/>
          <p:nvPr/>
        </p:nvSpPr>
        <p:spPr>
          <a:xfrm>
            <a:off x="3765550" y="2317750"/>
            <a:ext cx="1016000" cy="1598613"/>
          </a:xfrm>
          <a:custGeom>
            <a:avLst/>
            <a:gdLst>
              <a:gd name="connsiteX0" fmla="*/ 38100 w 1062038"/>
              <a:gd name="connsiteY0" fmla="*/ 242888 h 1471613"/>
              <a:gd name="connsiteX1" fmla="*/ 0 w 1062038"/>
              <a:gd name="connsiteY1" fmla="*/ 0 h 1471613"/>
              <a:gd name="connsiteX2" fmla="*/ 523875 w 1062038"/>
              <a:gd name="connsiteY2" fmla="*/ 895350 h 1471613"/>
              <a:gd name="connsiteX3" fmla="*/ 1062038 w 1062038"/>
              <a:gd name="connsiteY3" fmla="*/ 1471613 h 1471613"/>
              <a:gd name="connsiteX0" fmla="*/ 330053 w 1353991"/>
              <a:gd name="connsiteY0" fmla="*/ 242888 h 1471613"/>
              <a:gd name="connsiteX1" fmla="*/ 0 w 1353991"/>
              <a:gd name="connsiteY1" fmla="*/ 300782 h 1471613"/>
              <a:gd name="connsiteX2" fmla="*/ 291953 w 1353991"/>
              <a:gd name="connsiteY2" fmla="*/ 0 h 1471613"/>
              <a:gd name="connsiteX3" fmla="*/ 815828 w 1353991"/>
              <a:gd name="connsiteY3" fmla="*/ 895350 h 1471613"/>
              <a:gd name="connsiteX4" fmla="*/ 1353991 w 1353991"/>
              <a:gd name="connsiteY4" fmla="*/ 1471613 h 1471613"/>
              <a:gd name="connsiteX0" fmla="*/ 330053 w 1353991"/>
              <a:gd name="connsiteY0" fmla="*/ 242888 h 1471613"/>
              <a:gd name="connsiteX1" fmla="*/ 0 w 1353991"/>
              <a:gd name="connsiteY1" fmla="*/ 300782 h 1471613"/>
              <a:gd name="connsiteX2" fmla="*/ 207331 w 1353991"/>
              <a:gd name="connsiteY2" fmla="*/ 0 h 1471613"/>
              <a:gd name="connsiteX3" fmla="*/ 815828 w 1353991"/>
              <a:gd name="connsiteY3" fmla="*/ 895350 h 1471613"/>
              <a:gd name="connsiteX4" fmla="*/ 1353991 w 1353991"/>
              <a:gd name="connsiteY4" fmla="*/ 1471613 h 1471613"/>
              <a:gd name="connsiteX0" fmla="*/ 19040 w 1353991"/>
              <a:gd name="connsiteY0" fmla="*/ 300782 h 1471613"/>
              <a:gd name="connsiteX1" fmla="*/ 0 w 1353991"/>
              <a:gd name="connsiteY1" fmla="*/ 300782 h 1471613"/>
              <a:gd name="connsiteX2" fmla="*/ 207331 w 1353991"/>
              <a:gd name="connsiteY2" fmla="*/ 0 h 1471613"/>
              <a:gd name="connsiteX3" fmla="*/ 815828 w 1353991"/>
              <a:gd name="connsiteY3" fmla="*/ 895350 h 1471613"/>
              <a:gd name="connsiteX4" fmla="*/ 1353991 w 1353991"/>
              <a:gd name="connsiteY4" fmla="*/ 1471613 h 1471613"/>
              <a:gd name="connsiteX0" fmla="*/ 19040 w 1353991"/>
              <a:gd name="connsiteY0" fmla="*/ 300782 h 1471613"/>
              <a:gd name="connsiteX1" fmla="*/ 0 w 1353991"/>
              <a:gd name="connsiteY1" fmla="*/ 300782 h 1471613"/>
              <a:gd name="connsiteX2" fmla="*/ 207331 w 1353991"/>
              <a:gd name="connsiteY2" fmla="*/ 0 h 1471613"/>
              <a:gd name="connsiteX3" fmla="*/ 651610 w 1353991"/>
              <a:gd name="connsiteY3" fmla="*/ 930261 h 1471613"/>
              <a:gd name="connsiteX4" fmla="*/ 1353991 w 1353991"/>
              <a:gd name="connsiteY4" fmla="*/ 1471613 h 1471613"/>
              <a:gd name="connsiteX0" fmla="*/ 19040 w 1353991"/>
              <a:gd name="connsiteY0" fmla="*/ 320663 h 1491494"/>
              <a:gd name="connsiteX1" fmla="*/ 0 w 1353991"/>
              <a:gd name="connsiteY1" fmla="*/ 320663 h 1491494"/>
              <a:gd name="connsiteX2" fmla="*/ 207331 w 1353991"/>
              <a:gd name="connsiteY2" fmla="*/ 0 h 1491494"/>
              <a:gd name="connsiteX3" fmla="*/ 651610 w 1353991"/>
              <a:gd name="connsiteY3" fmla="*/ 950142 h 1491494"/>
              <a:gd name="connsiteX4" fmla="*/ 1353991 w 1353991"/>
              <a:gd name="connsiteY4" fmla="*/ 1491494 h 1491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3991" h="1491494">
                <a:moveTo>
                  <a:pt x="19040" y="320663"/>
                </a:moveTo>
                <a:lnTo>
                  <a:pt x="0" y="320663"/>
                </a:lnTo>
                <a:lnTo>
                  <a:pt x="207331" y="0"/>
                </a:lnTo>
                <a:lnTo>
                  <a:pt x="651610" y="950142"/>
                </a:lnTo>
                <a:lnTo>
                  <a:pt x="1353991" y="1491494"/>
                </a:lnTo>
              </a:path>
            </a:pathLst>
          </a:custGeom>
          <a:ln w="127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cxnSp>
        <p:nvCxnSpPr>
          <p:cNvPr id="265" name="Straight Connector 264"/>
          <p:cNvCxnSpPr>
            <a:stCxn id="22573" idx="6"/>
            <a:endCxn id="22595" idx="6"/>
          </p:cNvCxnSpPr>
          <p:nvPr/>
        </p:nvCxnSpPr>
        <p:spPr>
          <a:xfrm flipV="1">
            <a:off x="4456113" y="2690813"/>
            <a:ext cx="828675" cy="5873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>
            <a:stCxn id="22588" idx="4"/>
            <a:endCxn id="282" idx="2"/>
          </p:cNvCxnSpPr>
          <p:nvPr/>
        </p:nvCxnSpPr>
        <p:spPr>
          <a:xfrm rot="5400000" flipH="1">
            <a:off x="3547269" y="2691606"/>
            <a:ext cx="1081088" cy="3333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stCxn id="22571" idx="7"/>
            <a:endCxn id="22582" idx="6"/>
          </p:cNvCxnSpPr>
          <p:nvPr/>
        </p:nvCxnSpPr>
        <p:spPr>
          <a:xfrm rot="5400000" flipH="1" flipV="1">
            <a:off x="4185444" y="1291432"/>
            <a:ext cx="249237" cy="136525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 flipV="1">
            <a:off x="3605213" y="1855788"/>
            <a:ext cx="1685925" cy="122713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Freeform 288"/>
          <p:cNvSpPr/>
          <p:nvPr/>
        </p:nvSpPr>
        <p:spPr>
          <a:xfrm>
            <a:off x="3590925" y="1587500"/>
            <a:ext cx="1585913" cy="1104900"/>
          </a:xfrm>
          <a:custGeom>
            <a:avLst/>
            <a:gdLst>
              <a:gd name="connsiteX0" fmla="*/ 180975 w 1585912"/>
              <a:gd name="connsiteY0" fmla="*/ 1104900 h 1104900"/>
              <a:gd name="connsiteX1" fmla="*/ 0 w 1585912"/>
              <a:gd name="connsiteY1" fmla="*/ 519113 h 1104900"/>
              <a:gd name="connsiteX2" fmla="*/ 1343025 w 1585912"/>
              <a:gd name="connsiteY2" fmla="*/ 266700 h 1104900"/>
              <a:gd name="connsiteX3" fmla="*/ 1585912 w 1585912"/>
              <a:gd name="connsiteY3" fmla="*/ 0 h 1104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5912" h="1104900">
                <a:moveTo>
                  <a:pt x="180975" y="1104900"/>
                </a:moveTo>
                <a:lnTo>
                  <a:pt x="0" y="519113"/>
                </a:lnTo>
                <a:lnTo>
                  <a:pt x="1343025" y="266700"/>
                </a:lnTo>
                <a:lnTo>
                  <a:pt x="1585912" y="0"/>
                </a:lnTo>
              </a:path>
            </a:pathLst>
          </a:custGeom>
          <a:ln w="127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81" name="Freeform 280"/>
          <p:cNvSpPr/>
          <p:nvPr/>
        </p:nvSpPr>
        <p:spPr>
          <a:xfrm>
            <a:off x="3760788" y="2692400"/>
            <a:ext cx="1957387" cy="252413"/>
          </a:xfrm>
          <a:custGeom>
            <a:avLst/>
            <a:gdLst>
              <a:gd name="connsiteX0" fmla="*/ 0 w 1957387"/>
              <a:gd name="connsiteY0" fmla="*/ 0 h 252412"/>
              <a:gd name="connsiteX1" fmla="*/ 638175 w 1957387"/>
              <a:gd name="connsiteY1" fmla="*/ 61912 h 252412"/>
              <a:gd name="connsiteX2" fmla="*/ 1457325 w 1957387"/>
              <a:gd name="connsiteY2" fmla="*/ 14287 h 252412"/>
              <a:gd name="connsiteX3" fmla="*/ 1957387 w 1957387"/>
              <a:gd name="connsiteY3" fmla="*/ 252412 h 252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7387" h="252412">
                <a:moveTo>
                  <a:pt x="0" y="0"/>
                </a:moveTo>
                <a:lnTo>
                  <a:pt x="638175" y="61912"/>
                </a:lnTo>
                <a:lnTo>
                  <a:pt x="1457325" y="14287"/>
                </a:lnTo>
                <a:lnTo>
                  <a:pt x="1957387" y="252412"/>
                </a:lnTo>
              </a:path>
            </a:pathLst>
          </a:custGeom>
          <a:ln w="127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cxnSp>
        <p:nvCxnSpPr>
          <p:cNvPr id="203" name="Straight Connector 202"/>
          <p:cNvCxnSpPr>
            <a:stCxn id="22579" idx="5"/>
            <a:endCxn id="22577" idx="1"/>
          </p:cNvCxnSpPr>
          <p:nvPr/>
        </p:nvCxnSpPr>
        <p:spPr bwMode="auto">
          <a:xfrm rot="16200000" flipH="1">
            <a:off x="3610769" y="2029619"/>
            <a:ext cx="415925" cy="11588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AutoShape 198"/>
          <p:cNvCxnSpPr>
            <a:cxnSpLocks noChangeShapeType="1"/>
            <a:stCxn id="22573" idx="5"/>
            <a:endCxn id="22575" idx="0"/>
          </p:cNvCxnSpPr>
          <p:nvPr/>
        </p:nvCxnSpPr>
        <p:spPr bwMode="auto">
          <a:xfrm rot="16200000" flipH="1">
            <a:off x="4237038" y="2994025"/>
            <a:ext cx="781050" cy="38100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59" name="AutoShape 138"/>
          <p:cNvCxnSpPr>
            <a:cxnSpLocks noChangeShapeType="1"/>
            <a:stCxn id="22588" idx="5"/>
            <a:endCxn id="22575" idx="2"/>
          </p:cNvCxnSpPr>
          <p:nvPr/>
        </p:nvCxnSpPr>
        <p:spPr bwMode="auto">
          <a:xfrm>
            <a:off x="4298950" y="3379788"/>
            <a:ext cx="455613" cy="2571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63" name="AutoShape 142"/>
          <p:cNvCxnSpPr>
            <a:cxnSpLocks noChangeShapeType="1"/>
            <a:stCxn id="22575" idx="5"/>
          </p:cNvCxnSpPr>
          <p:nvPr/>
        </p:nvCxnSpPr>
        <p:spPr bwMode="auto">
          <a:xfrm rot="16200000" flipH="1">
            <a:off x="4829969" y="3713957"/>
            <a:ext cx="357187" cy="29210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65" name="AutoShape 144"/>
          <p:cNvCxnSpPr>
            <a:cxnSpLocks noChangeShapeType="1"/>
            <a:stCxn id="22580" idx="6"/>
            <a:endCxn id="22571" idx="2"/>
          </p:cNvCxnSpPr>
          <p:nvPr/>
        </p:nvCxnSpPr>
        <p:spPr bwMode="auto">
          <a:xfrm>
            <a:off x="3257550" y="2014538"/>
            <a:ext cx="261938" cy="128587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67" name="AutoShape 146"/>
          <p:cNvCxnSpPr>
            <a:cxnSpLocks noChangeShapeType="1"/>
            <a:stCxn id="22579" idx="3"/>
            <a:endCxn id="22571" idx="0"/>
          </p:cNvCxnSpPr>
          <p:nvPr/>
        </p:nvCxnSpPr>
        <p:spPr bwMode="auto">
          <a:xfrm flipH="1">
            <a:off x="3582988" y="1878013"/>
            <a:ext cx="88900" cy="20161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74" name="AutoShape 153"/>
          <p:cNvCxnSpPr>
            <a:cxnSpLocks noChangeShapeType="1"/>
            <a:stCxn id="22574" idx="5"/>
            <a:endCxn id="22601" idx="1"/>
          </p:cNvCxnSpPr>
          <p:nvPr/>
        </p:nvCxnSpPr>
        <p:spPr bwMode="auto">
          <a:xfrm>
            <a:off x="5757863" y="2987675"/>
            <a:ext cx="196850" cy="214313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75" name="AutoShape 154"/>
          <p:cNvCxnSpPr>
            <a:cxnSpLocks noChangeShapeType="1"/>
            <a:stCxn id="22574" idx="4"/>
            <a:endCxn id="22600" idx="0"/>
          </p:cNvCxnSpPr>
          <p:nvPr/>
        </p:nvCxnSpPr>
        <p:spPr bwMode="auto">
          <a:xfrm>
            <a:off x="5711825" y="3005138"/>
            <a:ext cx="19050" cy="31750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87" name="AutoShape 171"/>
          <p:cNvCxnSpPr>
            <a:cxnSpLocks noChangeShapeType="1"/>
            <a:stCxn id="22575" idx="7"/>
            <a:endCxn id="22576" idx="3"/>
          </p:cNvCxnSpPr>
          <p:nvPr/>
        </p:nvCxnSpPr>
        <p:spPr bwMode="auto">
          <a:xfrm rot="5400000" flipH="1" flipV="1">
            <a:off x="4214813" y="2540000"/>
            <a:ext cx="1701800" cy="40640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88" name="Straight Connector 87"/>
          <p:cNvCxnSpPr>
            <a:stCxn id="22572" idx="5"/>
            <a:endCxn id="22575" idx="2"/>
          </p:cNvCxnSpPr>
          <p:nvPr/>
        </p:nvCxnSpPr>
        <p:spPr bwMode="auto">
          <a:xfrm rot="16200000" flipH="1">
            <a:off x="3956050" y="2838450"/>
            <a:ext cx="449263" cy="114776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/>
          <p:cNvCxnSpPr>
            <a:stCxn id="22578" idx="5"/>
            <a:endCxn id="22581" idx="0"/>
          </p:cNvCxnSpPr>
          <p:nvPr/>
        </p:nvCxnSpPr>
        <p:spPr bwMode="auto">
          <a:xfrm rot="16200000" flipH="1">
            <a:off x="4049713" y="2033588"/>
            <a:ext cx="155575" cy="476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>
            <a:stCxn id="22599" idx="5"/>
            <a:endCxn id="22600" idx="1"/>
          </p:cNvCxnSpPr>
          <p:nvPr/>
        </p:nvCxnSpPr>
        <p:spPr bwMode="auto">
          <a:xfrm rot="5400000" flipH="1" flipV="1">
            <a:off x="5543550" y="3246438"/>
            <a:ext cx="46037" cy="23653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>
            <a:endCxn id="22601" idx="3"/>
          </p:cNvCxnSpPr>
          <p:nvPr/>
        </p:nvCxnSpPr>
        <p:spPr bwMode="auto">
          <a:xfrm flipV="1">
            <a:off x="5781675" y="3290888"/>
            <a:ext cx="174625" cy="7937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>
            <a:stCxn id="22602" idx="5"/>
            <a:endCxn id="22601" idx="0"/>
          </p:cNvCxnSpPr>
          <p:nvPr/>
        </p:nvCxnSpPr>
        <p:spPr bwMode="auto">
          <a:xfrm rot="16200000" flipH="1">
            <a:off x="5775325" y="2959100"/>
            <a:ext cx="393700" cy="571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stCxn id="22593" idx="5"/>
            <a:endCxn id="22597" idx="7"/>
          </p:cNvCxnSpPr>
          <p:nvPr/>
        </p:nvCxnSpPr>
        <p:spPr bwMode="auto">
          <a:xfrm rot="16200000" flipH="1">
            <a:off x="5113338" y="3925888"/>
            <a:ext cx="196850" cy="190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1" name="Straight Connector 190"/>
          <p:cNvCxnSpPr>
            <a:endCxn id="22585" idx="2"/>
          </p:cNvCxnSpPr>
          <p:nvPr/>
        </p:nvCxnSpPr>
        <p:spPr bwMode="auto">
          <a:xfrm flipV="1">
            <a:off x="3765550" y="1622425"/>
            <a:ext cx="1366838" cy="1651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1" name="Straight Connector 200"/>
          <p:cNvCxnSpPr>
            <a:endCxn id="22592" idx="0"/>
          </p:cNvCxnSpPr>
          <p:nvPr/>
        </p:nvCxnSpPr>
        <p:spPr bwMode="auto">
          <a:xfrm rot="16200000" flipH="1">
            <a:off x="3024188" y="2255837"/>
            <a:ext cx="628650" cy="20637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22555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790575"/>
          </a:xfrm>
        </p:spPr>
        <p:txBody>
          <a:bodyPr/>
          <a:lstStyle/>
          <a:p>
            <a:pPr eaLnBrk="1" hangingPunct="1"/>
            <a:r>
              <a:rPr lang="en-US" smtClean="0"/>
              <a:t>Hub arcs</a:t>
            </a:r>
            <a:endParaRPr lang="es-ES" smtClean="0"/>
          </a:p>
        </p:txBody>
      </p:sp>
      <p:cxnSp>
        <p:nvCxnSpPr>
          <p:cNvPr id="4" name="AutoShape 163"/>
          <p:cNvCxnSpPr>
            <a:cxnSpLocks noChangeShapeType="1"/>
            <a:stCxn id="22572" idx="7"/>
            <a:endCxn id="22573" idx="3"/>
          </p:cNvCxnSpPr>
          <p:nvPr/>
        </p:nvCxnSpPr>
        <p:spPr bwMode="auto">
          <a:xfrm rot="5400000" flipH="1" flipV="1">
            <a:off x="3824288" y="2576512"/>
            <a:ext cx="306388" cy="741363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5" name="AutoShape 166"/>
          <p:cNvCxnSpPr>
            <a:cxnSpLocks noChangeShapeType="1"/>
            <a:stCxn id="22572" idx="0"/>
            <a:endCxn id="22571" idx="4"/>
          </p:cNvCxnSpPr>
          <p:nvPr/>
        </p:nvCxnSpPr>
        <p:spPr bwMode="auto">
          <a:xfrm flipV="1">
            <a:off x="3563938" y="2205038"/>
            <a:ext cx="19050" cy="877887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6" name="AutoShape 167"/>
          <p:cNvCxnSpPr>
            <a:cxnSpLocks noChangeShapeType="1"/>
            <a:stCxn id="22573" idx="7"/>
            <a:endCxn id="22576" idx="3"/>
          </p:cNvCxnSpPr>
          <p:nvPr/>
        </p:nvCxnSpPr>
        <p:spPr bwMode="auto">
          <a:xfrm rot="5400000" flipH="1" flipV="1">
            <a:off x="4446588" y="1882775"/>
            <a:ext cx="812800" cy="83185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7" name="AutoShape 168"/>
          <p:cNvCxnSpPr>
            <a:cxnSpLocks noChangeShapeType="1"/>
          </p:cNvCxnSpPr>
          <p:nvPr/>
        </p:nvCxnSpPr>
        <p:spPr bwMode="auto">
          <a:xfrm>
            <a:off x="4456113" y="2754313"/>
            <a:ext cx="1211262" cy="14922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8" name="AutoShape 169"/>
          <p:cNvCxnSpPr>
            <a:cxnSpLocks noChangeShapeType="1"/>
            <a:stCxn id="22575" idx="6"/>
            <a:endCxn id="22574" idx="3"/>
          </p:cNvCxnSpPr>
          <p:nvPr/>
        </p:nvCxnSpPr>
        <p:spPr bwMode="auto">
          <a:xfrm flipV="1">
            <a:off x="4881563" y="2987675"/>
            <a:ext cx="785812" cy="6508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9" name="AutoShape 171"/>
          <p:cNvCxnSpPr>
            <a:cxnSpLocks noChangeShapeType="1"/>
            <a:endCxn id="22576" idx="2"/>
          </p:cNvCxnSpPr>
          <p:nvPr/>
        </p:nvCxnSpPr>
        <p:spPr bwMode="auto">
          <a:xfrm flipV="1">
            <a:off x="3578225" y="1847850"/>
            <a:ext cx="1671638" cy="122872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0" name="AutoShape 172"/>
          <p:cNvCxnSpPr>
            <a:cxnSpLocks noChangeShapeType="1"/>
            <a:stCxn id="22576" idx="5"/>
            <a:endCxn id="22574" idx="0"/>
          </p:cNvCxnSpPr>
          <p:nvPr/>
        </p:nvCxnSpPr>
        <p:spPr bwMode="auto">
          <a:xfrm>
            <a:off x="5357813" y="1892300"/>
            <a:ext cx="354012" cy="989013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1" name="AutoShape 174"/>
          <p:cNvCxnSpPr>
            <a:cxnSpLocks noChangeShapeType="1"/>
            <a:stCxn id="22571" idx="6"/>
            <a:endCxn id="22576" idx="2"/>
          </p:cNvCxnSpPr>
          <p:nvPr/>
        </p:nvCxnSpPr>
        <p:spPr bwMode="auto">
          <a:xfrm flipV="1">
            <a:off x="3646488" y="1846263"/>
            <a:ext cx="1603375" cy="29686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2" name="AutoShape 191"/>
          <p:cNvCxnSpPr>
            <a:cxnSpLocks noChangeShapeType="1"/>
            <a:stCxn id="22571" idx="5"/>
            <a:endCxn id="22573" idx="1"/>
          </p:cNvCxnSpPr>
          <p:nvPr/>
        </p:nvCxnSpPr>
        <p:spPr bwMode="auto">
          <a:xfrm rot="16200000" flipH="1">
            <a:off x="3728245" y="2085181"/>
            <a:ext cx="519112" cy="72072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4" name="AutoShape 200"/>
          <p:cNvCxnSpPr>
            <a:cxnSpLocks noChangeShapeType="1"/>
            <a:stCxn id="22571" idx="5"/>
            <a:endCxn id="22575" idx="1"/>
          </p:cNvCxnSpPr>
          <p:nvPr/>
        </p:nvCxnSpPr>
        <p:spPr bwMode="auto">
          <a:xfrm rot="16200000" flipH="1">
            <a:off x="3496469" y="2316957"/>
            <a:ext cx="1406525" cy="1144587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sp>
        <p:nvSpPr>
          <p:cNvPr id="22566" name="Oval 188"/>
          <p:cNvSpPr>
            <a:spLocks noChangeArrowheads="1"/>
          </p:cNvSpPr>
          <p:nvPr/>
        </p:nvSpPr>
        <p:spPr bwMode="auto">
          <a:xfrm>
            <a:off x="2989263" y="2798763"/>
            <a:ext cx="100012" cy="106362"/>
          </a:xfrm>
          <a:prstGeom prst="ellipse">
            <a:avLst/>
          </a:prstGeom>
          <a:solidFill>
            <a:srgbClr val="66FF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567" name="Oval 117"/>
          <p:cNvSpPr>
            <a:spLocks noChangeArrowheads="1"/>
          </p:cNvSpPr>
          <p:nvPr/>
        </p:nvSpPr>
        <p:spPr bwMode="auto">
          <a:xfrm>
            <a:off x="2989263" y="2781300"/>
            <a:ext cx="127000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568" name="Oval 187"/>
          <p:cNvSpPr>
            <a:spLocks noChangeArrowheads="1"/>
          </p:cNvSpPr>
          <p:nvPr/>
        </p:nvSpPr>
        <p:spPr bwMode="auto">
          <a:xfrm>
            <a:off x="3533775" y="1608138"/>
            <a:ext cx="71438" cy="71437"/>
          </a:xfrm>
          <a:prstGeom prst="ellipse">
            <a:avLst/>
          </a:prstGeom>
          <a:solidFill>
            <a:srgbClr val="66FF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solidFill>
                <a:srgbClr val="66FF33"/>
              </a:solidFill>
              <a:latin typeface="Calibri" pitchFamily="34" charset="0"/>
            </a:endParaRPr>
          </a:p>
        </p:txBody>
      </p:sp>
      <p:sp>
        <p:nvSpPr>
          <p:cNvPr id="22569" name="Oval 100"/>
          <p:cNvSpPr>
            <a:spLocks noChangeArrowheads="1"/>
          </p:cNvSpPr>
          <p:nvPr/>
        </p:nvSpPr>
        <p:spPr bwMode="auto">
          <a:xfrm>
            <a:off x="3492500" y="1587500"/>
            <a:ext cx="127000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570" name="Text Box 183"/>
          <p:cNvSpPr txBox="1">
            <a:spLocks noChangeArrowheads="1"/>
          </p:cNvSpPr>
          <p:nvPr/>
        </p:nvSpPr>
        <p:spPr bwMode="auto">
          <a:xfrm>
            <a:off x="3398838" y="1482725"/>
            <a:ext cx="522287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400" i="1"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22571" name="Oval 97"/>
          <p:cNvSpPr>
            <a:spLocks noChangeArrowheads="1"/>
          </p:cNvSpPr>
          <p:nvPr/>
        </p:nvSpPr>
        <p:spPr bwMode="auto">
          <a:xfrm>
            <a:off x="3519488" y="2079625"/>
            <a:ext cx="127000" cy="125413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572" name="Oval 98"/>
          <p:cNvSpPr>
            <a:spLocks noChangeArrowheads="1"/>
          </p:cNvSpPr>
          <p:nvPr/>
        </p:nvSpPr>
        <p:spPr bwMode="auto">
          <a:xfrm>
            <a:off x="3498850" y="3082925"/>
            <a:ext cx="127000" cy="123825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573" name="Oval 99"/>
          <p:cNvSpPr>
            <a:spLocks noChangeArrowheads="1"/>
          </p:cNvSpPr>
          <p:nvPr/>
        </p:nvSpPr>
        <p:spPr bwMode="auto">
          <a:xfrm>
            <a:off x="4329113" y="2687638"/>
            <a:ext cx="127000" cy="123825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574" name="Oval 101"/>
          <p:cNvSpPr>
            <a:spLocks noChangeArrowheads="1"/>
          </p:cNvSpPr>
          <p:nvPr/>
        </p:nvSpPr>
        <p:spPr bwMode="auto">
          <a:xfrm>
            <a:off x="5648325" y="2881313"/>
            <a:ext cx="128588" cy="123825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575" name="Oval 102"/>
          <p:cNvSpPr>
            <a:spLocks noChangeArrowheads="1"/>
          </p:cNvSpPr>
          <p:nvPr/>
        </p:nvSpPr>
        <p:spPr bwMode="auto">
          <a:xfrm>
            <a:off x="4754563" y="3575050"/>
            <a:ext cx="127000" cy="125413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576" name="Oval 103"/>
          <p:cNvSpPr>
            <a:spLocks noChangeArrowheads="1"/>
          </p:cNvSpPr>
          <p:nvPr/>
        </p:nvSpPr>
        <p:spPr bwMode="auto">
          <a:xfrm>
            <a:off x="5249863" y="1785938"/>
            <a:ext cx="127000" cy="123825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577" name="Oval 104"/>
          <p:cNvSpPr>
            <a:spLocks noChangeArrowheads="1"/>
          </p:cNvSpPr>
          <p:nvPr/>
        </p:nvSpPr>
        <p:spPr bwMode="auto">
          <a:xfrm>
            <a:off x="3857625" y="2276475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578" name="Oval 105"/>
          <p:cNvSpPr>
            <a:spLocks noChangeArrowheads="1"/>
          </p:cNvSpPr>
          <p:nvPr/>
        </p:nvSpPr>
        <p:spPr bwMode="auto">
          <a:xfrm>
            <a:off x="3995738" y="1874838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579" name="Oval 106"/>
          <p:cNvSpPr>
            <a:spLocks noChangeArrowheads="1"/>
          </p:cNvSpPr>
          <p:nvPr/>
        </p:nvSpPr>
        <p:spPr bwMode="auto">
          <a:xfrm>
            <a:off x="3652838" y="1773238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580" name="Oval 107"/>
          <p:cNvSpPr>
            <a:spLocks noChangeArrowheads="1"/>
          </p:cNvSpPr>
          <p:nvPr/>
        </p:nvSpPr>
        <p:spPr bwMode="auto">
          <a:xfrm>
            <a:off x="3130550" y="1952625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581" name="Oval 108"/>
          <p:cNvSpPr>
            <a:spLocks noChangeArrowheads="1"/>
          </p:cNvSpPr>
          <p:nvPr/>
        </p:nvSpPr>
        <p:spPr bwMode="auto">
          <a:xfrm>
            <a:off x="4087813" y="2135188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582" name="Oval 109"/>
          <p:cNvSpPr>
            <a:spLocks noChangeArrowheads="1"/>
          </p:cNvSpPr>
          <p:nvPr/>
        </p:nvSpPr>
        <p:spPr bwMode="auto">
          <a:xfrm>
            <a:off x="4865688" y="1785938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583" name="Oval 110"/>
          <p:cNvSpPr>
            <a:spLocks noChangeArrowheads="1"/>
          </p:cNvSpPr>
          <p:nvPr/>
        </p:nvSpPr>
        <p:spPr bwMode="auto">
          <a:xfrm>
            <a:off x="5732463" y="1812925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584" name="Oval 111"/>
          <p:cNvSpPr>
            <a:spLocks noChangeArrowheads="1"/>
          </p:cNvSpPr>
          <p:nvPr/>
        </p:nvSpPr>
        <p:spPr bwMode="auto">
          <a:xfrm>
            <a:off x="5467350" y="1547813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585" name="Oval 112"/>
          <p:cNvSpPr>
            <a:spLocks noChangeArrowheads="1"/>
          </p:cNvSpPr>
          <p:nvPr/>
        </p:nvSpPr>
        <p:spPr bwMode="auto">
          <a:xfrm>
            <a:off x="5132388" y="1558925"/>
            <a:ext cx="127000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586" name="Oval 113"/>
          <p:cNvSpPr>
            <a:spLocks noChangeArrowheads="1"/>
          </p:cNvSpPr>
          <p:nvPr/>
        </p:nvSpPr>
        <p:spPr bwMode="auto">
          <a:xfrm>
            <a:off x="4227513" y="3795713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587" name="Oval 114"/>
          <p:cNvSpPr>
            <a:spLocks noChangeArrowheads="1"/>
          </p:cNvSpPr>
          <p:nvPr/>
        </p:nvSpPr>
        <p:spPr bwMode="auto">
          <a:xfrm>
            <a:off x="4527550" y="3154363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588" name="Oval 115"/>
          <p:cNvSpPr>
            <a:spLocks noChangeArrowheads="1"/>
          </p:cNvSpPr>
          <p:nvPr/>
        </p:nvSpPr>
        <p:spPr bwMode="auto">
          <a:xfrm>
            <a:off x="4191000" y="3273425"/>
            <a:ext cx="127000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589" name="Oval 116"/>
          <p:cNvSpPr>
            <a:spLocks noChangeArrowheads="1"/>
          </p:cNvSpPr>
          <p:nvPr/>
        </p:nvSpPr>
        <p:spPr bwMode="auto">
          <a:xfrm>
            <a:off x="3486150" y="3479800"/>
            <a:ext cx="128588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590" name="Oval 118"/>
          <p:cNvSpPr>
            <a:spLocks noChangeArrowheads="1"/>
          </p:cNvSpPr>
          <p:nvPr/>
        </p:nvSpPr>
        <p:spPr bwMode="auto">
          <a:xfrm>
            <a:off x="3268663" y="2827338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591" name="Oval 119"/>
          <p:cNvSpPr>
            <a:spLocks noChangeArrowheads="1"/>
          </p:cNvSpPr>
          <p:nvPr/>
        </p:nvSpPr>
        <p:spPr bwMode="auto">
          <a:xfrm>
            <a:off x="3698875" y="2633663"/>
            <a:ext cx="128588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592" name="Oval 120"/>
          <p:cNvSpPr>
            <a:spLocks noChangeArrowheads="1"/>
          </p:cNvSpPr>
          <p:nvPr/>
        </p:nvSpPr>
        <p:spPr bwMode="auto">
          <a:xfrm>
            <a:off x="3378200" y="2673350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593" name="Oval 121"/>
          <p:cNvSpPr>
            <a:spLocks noChangeArrowheads="1"/>
          </p:cNvSpPr>
          <p:nvPr/>
        </p:nvSpPr>
        <p:spPr bwMode="auto">
          <a:xfrm>
            <a:off x="5092700" y="3730625"/>
            <a:ext cx="128588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594" name="Oval 122"/>
          <p:cNvSpPr>
            <a:spLocks noChangeArrowheads="1"/>
          </p:cNvSpPr>
          <p:nvPr/>
        </p:nvSpPr>
        <p:spPr bwMode="auto">
          <a:xfrm>
            <a:off x="4816475" y="2943225"/>
            <a:ext cx="127000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595" name="Oval 123"/>
          <p:cNvSpPr>
            <a:spLocks noChangeArrowheads="1"/>
          </p:cNvSpPr>
          <p:nvPr/>
        </p:nvSpPr>
        <p:spPr bwMode="auto">
          <a:xfrm>
            <a:off x="5157788" y="2628900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596" name="Oval 124"/>
          <p:cNvSpPr>
            <a:spLocks noChangeArrowheads="1"/>
          </p:cNvSpPr>
          <p:nvPr/>
        </p:nvSpPr>
        <p:spPr bwMode="auto">
          <a:xfrm>
            <a:off x="4456113" y="2870200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597" name="Oval 125"/>
          <p:cNvSpPr>
            <a:spLocks noChangeArrowheads="1"/>
          </p:cNvSpPr>
          <p:nvPr/>
        </p:nvSpPr>
        <p:spPr bwMode="auto">
          <a:xfrm>
            <a:off x="5113338" y="4016375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598" name="Oval 126"/>
          <p:cNvSpPr>
            <a:spLocks noChangeArrowheads="1"/>
          </p:cNvSpPr>
          <p:nvPr/>
        </p:nvSpPr>
        <p:spPr bwMode="auto">
          <a:xfrm>
            <a:off x="4708525" y="3865563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599" name="Oval 127"/>
          <p:cNvSpPr>
            <a:spLocks noChangeArrowheads="1"/>
          </p:cNvSpPr>
          <p:nvPr/>
        </p:nvSpPr>
        <p:spPr bwMode="auto">
          <a:xfrm>
            <a:off x="5341938" y="3281363"/>
            <a:ext cx="125412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600" name="Oval 128"/>
          <p:cNvSpPr>
            <a:spLocks noChangeArrowheads="1"/>
          </p:cNvSpPr>
          <p:nvPr/>
        </p:nvSpPr>
        <p:spPr bwMode="auto">
          <a:xfrm>
            <a:off x="5665788" y="3322638"/>
            <a:ext cx="128587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601" name="Oval 129"/>
          <p:cNvSpPr>
            <a:spLocks noChangeArrowheads="1"/>
          </p:cNvSpPr>
          <p:nvPr/>
        </p:nvSpPr>
        <p:spPr bwMode="auto">
          <a:xfrm>
            <a:off x="5937250" y="3184525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602" name="Oval 130"/>
          <p:cNvSpPr>
            <a:spLocks noChangeArrowheads="1"/>
          </p:cNvSpPr>
          <p:nvPr/>
        </p:nvSpPr>
        <p:spPr bwMode="auto">
          <a:xfrm>
            <a:off x="5834063" y="2686050"/>
            <a:ext cx="128587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603" name="Oval 131"/>
          <p:cNvSpPr>
            <a:spLocks noChangeArrowheads="1"/>
          </p:cNvSpPr>
          <p:nvPr/>
        </p:nvSpPr>
        <p:spPr bwMode="auto">
          <a:xfrm>
            <a:off x="5659438" y="2373313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2604" name="Oval 132"/>
          <p:cNvSpPr>
            <a:spLocks noChangeArrowheads="1"/>
          </p:cNvSpPr>
          <p:nvPr/>
        </p:nvSpPr>
        <p:spPr bwMode="auto">
          <a:xfrm>
            <a:off x="5402263" y="2598738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cxnSp>
        <p:nvCxnSpPr>
          <p:cNvPr id="54" name="AutoShape 133"/>
          <p:cNvCxnSpPr>
            <a:cxnSpLocks noChangeShapeType="1"/>
            <a:stCxn id="22572" idx="4"/>
            <a:endCxn id="22589" idx="0"/>
          </p:cNvCxnSpPr>
          <p:nvPr/>
        </p:nvCxnSpPr>
        <p:spPr bwMode="auto">
          <a:xfrm flipH="1">
            <a:off x="3551238" y="3206750"/>
            <a:ext cx="12700" cy="27305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55" name="AutoShape 134"/>
          <p:cNvCxnSpPr>
            <a:cxnSpLocks noChangeShapeType="1"/>
            <a:stCxn id="22590" idx="5"/>
            <a:endCxn id="22572" idx="1"/>
          </p:cNvCxnSpPr>
          <p:nvPr/>
        </p:nvCxnSpPr>
        <p:spPr bwMode="auto">
          <a:xfrm>
            <a:off x="3378200" y="2933700"/>
            <a:ext cx="141288" cy="166688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56" name="AutoShape 135"/>
          <p:cNvCxnSpPr>
            <a:cxnSpLocks noChangeShapeType="1"/>
            <a:stCxn id="22567" idx="5"/>
            <a:endCxn id="22572" idx="2"/>
          </p:cNvCxnSpPr>
          <p:nvPr/>
        </p:nvCxnSpPr>
        <p:spPr bwMode="auto">
          <a:xfrm>
            <a:off x="3098800" y="2889250"/>
            <a:ext cx="400050" cy="255588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57" name="AutoShape 136"/>
          <p:cNvCxnSpPr>
            <a:cxnSpLocks noChangeShapeType="1"/>
            <a:stCxn id="22592" idx="4"/>
            <a:endCxn id="22572" idx="0"/>
          </p:cNvCxnSpPr>
          <p:nvPr/>
        </p:nvCxnSpPr>
        <p:spPr bwMode="auto">
          <a:xfrm rot="16200000" flipH="1">
            <a:off x="3359150" y="2879725"/>
            <a:ext cx="285750" cy="12065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58" name="AutoShape 137"/>
          <p:cNvCxnSpPr>
            <a:cxnSpLocks noChangeShapeType="1"/>
            <a:stCxn id="22587" idx="4"/>
            <a:endCxn id="22575" idx="1"/>
          </p:cNvCxnSpPr>
          <p:nvPr/>
        </p:nvCxnSpPr>
        <p:spPr bwMode="auto">
          <a:xfrm rot="16200000" flipH="1">
            <a:off x="4524376" y="3344862"/>
            <a:ext cx="315912" cy="182563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60" name="AutoShape 139"/>
          <p:cNvCxnSpPr>
            <a:cxnSpLocks noChangeShapeType="1"/>
            <a:stCxn id="22586" idx="7"/>
            <a:endCxn id="22575" idx="3"/>
          </p:cNvCxnSpPr>
          <p:nvPr/>
        </p:nvCxnSpPr>
        <p:spPr bwMode="auto">
          <a:xfrm rot="5400000" flipH="1" flipV="1">
            <a:off x="4487863" y="3529013"/>
            <a:ext cx="131762" cy="43656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61" name="AutoShape 140"/>
          <p:cNvCxnSpPr>
            <a:cxnSpLocks noChangeShapeType="1"/>
            <a:stCxn id="22598" idx="0"/>
            <a:endCxn id="22575" idx="4"/>
          </p:cNvCxnSpPr>
          <p:nvPr/>
        </p:nvCxnSpPr>
        <p:spPr bwMode="auto">
          <a:xfrm rot="5400000" flipH="1" flipV="1">
            <a:off x="4712494" y="3759994"/>
            <a:ext cx="165100" cy="46038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62" name="AutoShape 141"/>
          <p:cNvCxnSpPr>
            <a:cxnSpLocks noChangeShapeType="1"/>
            <a:stCxn id="22575" idx="5"/>
            <a:endCxn id="22593" idx="2"/>
          </p:cNvCxnSpPr>
          <p:nvPr/>
        </p:nvCxnSpPr>
        <p:spPr bwMode="auto">
          <a:xfrm>
            <a:off x="4864100" y="3681413"/>
            <a:ext cx="228600" cy="11271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64" name="AutoShape 143"/>
          <p:cNvCxnSpPr>
            <a:cxnSpLocks noChangeShapeType="1"/>
            <a:stCxn id="22591" idx="6"/>
            <a:endCxn id="22573" idx="2"/>
          </p:cNvCxnSpPr>
          <p:nvPr/>
        </p:nvCxnSpPr>
        <p:spPr bwMode="auto">
          <a:xfrm>
            <a:off x="3827463" y="2695575"/>
            <a:ext cx="501650" cy="539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66" name="AutoShape 145"/>
          <p:cNvCxnSpPr>
            <a:cxnSpLocks noChangeShapeType="1"/>
            <a:stCxn id="22569" idx="4"/>
            <a:endCxn id="22571" idx="0"/>
          </p:cNvCxnSpPr>
          <p:nvPr/>
        </p:nvCxnSpPr>
        <p:spPr bwMode="auto">
          <a:xfrm>
            <a:off x="3554413" y="1712913"/>
            <a:ext cx="28575" cy="36671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68" name="AutoShape 147"/>
          <p:cNvCxnSpPr>
            <a:cxnSpLocks noChangeShapeType="1"/>
            <a:stCxn id="22571" idx="5"/>
            <a:endCxn id="22577" idx="1"/>
          </p:cNvCxnSpPr>
          <p:nvPr/>
        </p:nvCxnSpPr>
        <p:spPr bwMode="auto">
          <a:xfrm rot="16200000" flipH="1">
            <a:off x="3697288" y="2116138"/>
            <a:ext cx="109537" cy="249237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69" name="AutoShape 148"/>
          <p:cNvCxnSpPr>
            <a:cxnSpLocks noChangeShapeType="1"/>
            <a:stCxn id="22578" idx="2"/>
            <a:endCxn id="22571" idx="7"/>
          </p:cNvCxnSpPr>
          <p:nvPr/>
        </p:nvCxnSpPr>
        <p:spPr bwMode="auto">
          <a:xfrm flipH="1">
            <a:off x="3627438" y="1938338"/>
            <a:ext cx="368300" cy="15875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70" name="AutoShape 149"/>
          <p:cNvCxnSpPr>
            <a:cxnSpLocks noChangeShapeType="1"/>
            <a:stCxn id="22581" idx="4"/>
            <a:endCxn id="22573" idx="0"/>
          </p:cNvCxnSpPr>
          <p:nvPr/>
        </p:nvCxnSpPr>
        <p:spPr bwMode="auto">
          <a:xfrm rot="16200000" flipH="1">
            <a:off x="4057650" y="2352676"/>
            <a:ext cx="428625" cy="24130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71" name="AutoShape 150"/>
          <p:cNvCxnSpPr>
            <a:cxnSpLocks noChangeShapeType="1"/>
            <a:stCxn id="22573" idx="5"/>
            <a:endCxn id="22594" idx="1"/>
          </p:cNvCxnSpPr>
          <p:nvPr/>
        </p:nvCxnSpPr>
        <p:spPr bwMode="auto">
          <a:xfrm rot="16200000" flipH="1">
            <a:off x="4552950" y="2678113"/>
            <a:ext cx="166688" cy="39846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72" name="AutoShape 151"/>
          <p:cNvCxnSpPr>
            <a:cxnSpLocks noChangeShapeType="1"/>
            <a:stCxn id="22573" idx="4"/>
            <a:endCxn id="22596" idx="0"/>
          </p:cNvCxnSpPr>
          <p:nvPr/>
        </p:nvCxnSpPr>
        <p:spPr bwMode="auto">
          <a:xfrm rot="16200000" flipH="1">
            <a:off x="4426744" y="2777332"/>
            <a:ext cx="58737" cy="12700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73" name="AutoShape 152"/>
          <p:cNvCxnSpPr>
            <a:cxnSpLocks noChangeShapeType="1"/>
          </p:cNvCxnSpPr>
          <p:nvPr/>
        </p:nvCxnSpPr>
        <p:spPr bwMode="auto">
          <a:xfrm flipV="1">
            <a:off x="4457700" y="2693988"/>
            <a:ext cx="701675" cy="58737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76" name="AutoShape 155"/>
          <p:cNvCxnSpPr>
            <a:cxnSpLocks noChangeShapeType="1"/>
            <a:stCxn id="22599" idx="6"/>
            <a:endCxn id="22574" idx="3"/>
          </p:cNvCxnSpPr>
          <p:nvPr/>
        </p:nvCxnSpPr>
        <p:spPr bwMode="auto">
          <a:xfrm flipV="1">
            <a:off x="5467350" y="2987675"/>
            <a:ext cx="200025" cy="357188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77" name="AutoShape 156"/>
          <p:cNvCxnSpPr>
            <a:cxnSpLocks noChangeShapeType="1"/>
            <a:stCxn id="22574" idx="7"/>
            <a:endCxn id="22602" idx="3"/>
          </p:cNvCxnSpPr>
          <p:nvPr/>
        </p:nvCxnSpPr>
        <p:spPr bwMode="auto">
          <a:xfrm flipV="1">
            <a:off x="5757863" y="2792413"/>
            <a:ext cx="95250" cy="10636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78" name="AutoShape 157"/>
          <p:cNvCxnSpPr>
            <a:cxnSpLocks noChangeShapeType="1"/>
            <a:stCxn id="22604" idx="5"/>
            <a:endCxn id="22574" idx="1"/>
          </p:cNvCxnSpPr>
          <p:nvPr/>
        </p:nvCxnSpPr>
        <p:spPr bwMode="auto">
          <a:xfrm>
            <a:off x="5510213" y="2705100"/>
            <a:ext cx="157162" cy="1936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79" name="AutoShape 158"/>
          <p:cNvCxnSpPr>
            <a:cxnSpLocks noChangeShapeType="1"/>
            <a:stCxn id="22603" idx="4"/>
            <a:endCxn id="22574" idx="0"/>
          </p:cNvCxnSpPr>
          <p:nvPr/>
        </p:nvCxnSpPr>
        <p:spPr bwMode="auto">
          <a:xfrm flipH="1">
            <a:off x="5711825" y="2497138"/>
            <a:ext cx="11113" cy="3841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80" name="AutoShape 159"/>
          <p:cNvCxnSpPr>
            <a:cxnSpLocks noChangeShapeType="1"/>
            <a:stCxn id="22585" idx="5"/>
          </p:cNvCxnSpPr>
          <p:nvPr/>
        </p:nvCxnSpPr>
        <p:spPr bwMode="auto">
          <a:xfrm>
            <a:off x="5240338" y="1665288"/>
            <a:ext cx="53975" cy="13176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81" name="AutoShape 160"/>
          <p:cNvCxnSpPr>
            <a:cxnSpLocks noChangeShapeType="1"/>
            <a:stCxn id="22576" idx="7"/>
            <a:endCxn id="22584" idx="3"/>
          </p:cNvCxnSpPr>
          <p:nvPr/>
        </p:nvCxnSpPr>
        <p:spPr bwMode="auto">
          <a:xfrm flipV="1">
            <a:off x="5357813" y="1654175"/>
            <a:ext cx="128587" cy="14922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82" name="AutoShape 161"/>
          <p:cNvCxnSpPr>
            <a:cxnSpLocks noChangeShapeType="1"/>
            <a:stCxn id="22576" idx="6"/>
            <a:endCxn id="22583" idx="2"/>
          </p:cNvCxnSpPr>
          <p:nvPr/>
        </p:nvCxnSpPr>
        <p:spPr bwMode="auto">
          <a:xfrm>
            <a:off x="5376863" y="1846263"/>
            <a:ext cx="355600" cy="285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83" name="AutoShape 162"/>
          <p:cNvCxnSpPr>
            <a:cxnSpLocks noChangeShapeType="1"/>
            <a:stCxn id="22582" idx="6"/>
            <a:endCxn id="22576" idx="1"/>
          </p:cNvCxnSpPr>
          <p:nvPr/>
        </p:nvCxnSpPr>
        <p:spPr bwMode="auto">
          <a:xfrm flipV="1">
            <a:off x="4992688" y="1803400"/>
            <a:ext cx="276225" cy="46038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89" name="Straight Connector 88"/>
          <p:cNvCxnSpPr>
            <a:stCxn id="22571" idx="6"/>
            <a:endCxn id="22574" idx="1"/>
          </p:cNvCxnSpPr>
          <p:nvPr/>
        </p:nvCxnSpPr>
        <p:spPr bwMode="auto">
          <a:xfrm>
            <a:off x="3646488" y="2141538"/>
            <a:ext cx="2019300" cy="75723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/>
          <p:cNvCxnSpPr>
            <a:stCxn id="22583" idx="4"/>
            <a:endCxn id="22603" idx="0"/>
          </p:cNvCxnSpPr>
          <p:nvPr/>
        </p:nvCxnSpPr>
        <p:spPr bwMode="auto">
          <a:xfrm rot="5400000">
            <a:off x="5541169" y="2118519"/>
            <a:ext cx="436563" cy="730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>
            <a:stCxn id="22585" idx="6"/>
            <a:endCxn id="22584" idx="2"/>
          </p:cNvCxnSpPr>
          <p:nvPr/>
        </p:nvCxnSpPr>
        <p:spPr bwMode="auto">
          <a:xfrm flipV="1">
            <a:off x="5259388" y="1609725"/>
            <a:ext cx="207962" cy="1111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/>
          <p:cNvCxnSpPr>
            <a:stCxn id="22584" idx="5"/>
            <a:endCxn id="22583" idx="0"/>
          </p:cNvCxnSpPr>
          <p:nvPr/>
        </p:nvCxnSpPr>
        <p:spPr bwMode="auto">
          <a:xfrm rot="16200000" flipH="1">
            <a:off x="5606257" y="1623218"/>
            <a:ext cx="158750" cy="22066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>
            <a:stCxn id="22585" idx="2"/>
            <a:endCxn id="22582" idx="7"/>
          </p:cNvCxnSpPr>
          <p:nvPr/>
        </p:nvCxnSpPr>
        <p:spPr bwMode="auto">
          <a:xfrm rot="10800000" flipV="1">
            <a:off x="4973638" y="1620838"/>
            <a:ext cx="158750" cy="18256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>
            <a:stCxn id="22579" idx="6"/>
            <a:endCxn id="22578" idx="1"/>
          </p:cNvCxnSpPr>
          <p:nvPr/>
        </p:nvCxnSpPr>
        <p:spPr bwMode="auto">
          <a:xfrm>
            <a:off x="3779838" y="1835150"/>
            <a:ext cx="233362" cy="571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>
            <a:stCxn id="22569" idx="3"/>
            <a:endCxn id="22580" idx="7"/>
          </p:cNvCxnSpPr>
          <p:nvPr/>
        </p:nvCxnSpPr>
        <p:spPr bwMode="auto">
          <a:xfrm rot="5400000">
            <a:off x="3236119" y="1696244"/>
            <a:ext cx="276225" cy="27146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>
            <a:stCxn id="22580" idx="4"/>
            <a:endCxn id="22567" idx="0"/>
          </p:cNvCxnSpPr>
          <p:nvPr/>
        </p:nvCxnSpPr>
        <p:spPr bwMode="auto">
          <a:xfrm rot="5400000">
            <a:off x="2770982" y="2358231"/>
            <a:ext cx="704850" cy="14128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>
            <a:stCxn id="22569" idx="5"/>
            <a:endCxn id="22579" idx="1"/>
          </p:cNvCxnSpPr>
          <p:nvPr/>
        </p:nvCxnSpPr>
        <p:spPr bwMode="auto">
          <a:xfrm rot="16200000" flipH="1">
            <a:off x="3586956" y="1707357"/>
            <a:ext cx="96837" cy="698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>
            <a:stCxn id="22577" idx="4"/>
            <a:endCxn id="22591" idx="0"/>
          </p:cNvCxnSpPr>
          <p:nvPr/>
        </p:nvCxnSpPr>
        <p:spPr bwMode="auto">
          <a:xfrm rot="5400000">
            <a:off x="3725862" y="2438401"/>
            <a:ext cx="233363" cy="15716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>
            <a:stCxn id="22577" idx="6"/>
            <a:endCxn id="22581" idx="3"/>
          </p:cNvCxnSpPr>
          <p:nvPr/>
        </p:nvCxnSpPr>
        <p:spPr bwMode="auto">
          <a:xfrm flipV="1">
            <a:off x="3984625" y="2241550"/>
            <a:ext cx="122238" cy="9683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/>
          <p:cNvCxnSpPr>
            <a:stCxn id="22578" idx="6"/>
            <a:endCxn id="22582" idx="2"/>
          </p:cNvCxnSpPr>
          <p:nvPr/>
        </p:nvCxnSpPr>
        <p:spPr bwMode="auto">
          <a:xfrm flipV="1">
            <a:off x="4122738" y="1847850"/>
            <a:ext cx="742950" cy="889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Connector 101"/>
          <p:cNvCxnSpPr>
            <a:stCxn id="22595" idx="6"/>
            <a:endCxn id="22604" idx="2"/>
          </p:cNvCxnSpPr>
          <p:nvPr/>
        </p:nvCxnSpPr>
        <p:spPr bwMode="auto">
          <a:xfrm flipV="1">
            <a:off x="5284788" y="2662238"/>
            <a:ext cx="117475" cy="2857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/>
          <p:cNvCxnSpPr>
            <a:stCxn id="22594" idx="6"/>
            <a:endCxn id="22599" idx="2"/>
          </p:cNvCxnSpPr>
          <p:nvPr/>
        </p:nvCxnSpPr>
        <p:spPr bwMode="auto">
          <a:xfrm>
            <a:off x="4943475" y="3005138"/>
            <a:ext cx="398463" cy="3397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Connector 103"/>
          <p:cNvCxnSpPr>
            <a:stCxn id="22604" idx="4"/>
            <a:endCxn id="22599" idx="0"/>
          </p:cNvCxnSpPr>
          <p:nvPr/>
        </p:nvCxnSpPr>
        <p:spPr bwMode="auto">
          <a:xfrm rot="5400000">
            <a:off x="5156994" y="2972594"/>
            <a:ext cx="557213" cy="603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/>
          <p:cNvCxnSpPr>
            <a:stCxn id="22596" idx="6"/>
            <a:endCxn id="22594" idx="2"/>
          </p:cNvCxnSpPr>
          <p:nvPr/>
        </p:nvCxnSpPr>
        <p:spPr bwMode="auto">
          <a:xfrm>
            <a:off x="4583113" y="2932113"/>
            <a:ext cx="233362" cy="730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/>
          <p:cNvCxnSpPr>
            <a:stCxn id="22595" idx="4"/>
            <a:endCxn id="22594" idx="7"/>
          </p:cNvCxnSpPr>
          <p:nvPr/>
        </p:nvCxnSpPr>
        <p:spPr bwMode="auto">
          <a:xfrm rot="5400000">
            <a:off x="4968875" y="2708275"/>
            <a:ext cx="207963" cy="29686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>
            <a:stCxn id="22596" idx="4"/>
            <a:endCxn id="22587" idx="1"/>
          </p:cNvCxnSpPr>
          <p:nvPr/>
        </p:nvCxnSpPr>
        <p:spPr bwMode="auto">
          <a:xfrm rot="16200000" flipH="1">
            <a:off x="4444207" y="3069431"/>
            <a:ext cx="177800" cy="2698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Straight Connector 107"/>
          <p:cNvCxnSpPr>
            <a:stCxn id="22588" idx="6"/>
            <a:endCxn id="22587" idx="2"/>
          </p:cNvCxnSpPr>
          <p:nvPr/>
        </p:nvCxnSpPr>
        <p:spPr bwMode="auto">
          <a:xfrm flipV="1">
            <a:off x="4318000" y="3216275"/>
            <a:ext cx="209550" cy="1206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>
            <a:stCxn id="22596" idx="3"/>
            <a:endCxn id="22588" idx="7"/>
          </p:cNvCxnSpPr>
          <p:nvPr/>
        </p:nvCxnSpPr>
        <p:spPr bwMode="auto">
          <a:xfrm rot="5400000">
            <a:off x="4228306" y="3045619"/>
            <a:ext cx="315913" cy="1746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>
            <a:stCxn id="22603" idx="5"/>
            <a:endCxn id="22602" idx="7"/>
          </p:cNvCxnSpPr>
          <p:nvPr/>
        </p:nvCxnSpPr>
        <p:spPr bwMode="auto">
          <a:xfrm rot="16200000" flipH="1">
            <a:off x="5742781" y="2502695"/>
            <a:ext cx="225425" cy="17621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113"/>
          <p:cNvCxnSpPr>
            <a:stCxn id="22604" idx="7"/>
            <a:endCxn id="22603" idx="3"/>
          </p:cNvCxnSpPr>
          <p:nvPr/>
        </p:nvCxnSpPr>
        <p:spPr bwMode="auto">
          <a:xfrm rot="5400000" flipH="1" flipV="1">
            <a:off x="5524501" y="2463800"/>
            <a:ext cx="138112" cy="16668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114"/>
          <p:cNvCxnSpPr>
            <a:stCxn id="22604" idx="0"/>
            <a:endCxn id="22583" idx="3"/>
          </p:cNvCxnSpPr>
          <p:nvPr/>
        </p:nvCxnSpPr>
        <p:spPr bwMode="auto">
          <a:xfrm rot="5400000" flipH="1" flipV="1">
            <a:off x="5267325" y="2116138"/>
            <a:ext cx="681038" cy="28416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>
            <a:stCxn id="22582" idx="5"/>
            <a:endCxn id="22604" idx="0"/>
          </p:cNvCxnSpPr>
          <p:nvPr/>
        </p:nvCxnSpPr>
        <p:spPr bwMode="auto">
          <a:xfrm rot="16200000" flipH="1">
            <a:off x="4866482" y="1999456"/>
            <a:ext cx="706438" cy="4921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/>
          <p:cNvCxnSpPr>
            <a:stCxn id="22567" idx="4"/>
            <a:endCxn id="22589" idx="2"/>
          </p:cNvCxnSpPr>
          <p:nvPr/>
        </p:nvCxnSpPr>
        <p:spPr bwMode="auto">
          <a:xfrm rot="16200000" flipH="1">
            <a:off x="2951957" y="3007519"/>
            <a:ext cx="635000" cy="43338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>
            <a:stCxn id="22567" idx="6"/>
            <a:endCxn id="22590" idx="2"/>
          </p:cNvCxnSpPr>
          <p:nvPr/>
        </p:nvCxnSpPr>
        <p:spPr bwMode="auto">
          <a:xfrm>
            <a:off x="3116263" y="2843213"/>
            <a:ext cx="152400" cy="4603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/>
          <p:cNvCxnSpPr>
            <a:stCxn id="22590" idx="7"/>
            <a:endCxn id="22592" idx="3"/>
          </p:cNvCxnSpPr>
          <p:nvPr/>
        </p:nvCxnSpPr>
        <p:spPr bwMode="auto">
          <a:xfrm rot="5400000" flipH="1" flipV="1">
            <a:off x="3352800" y="2801938"/>
            <a:ext cx="66675" cy="190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>
            <a:stCxn id="22567" idx="7"/>
            <a:endCxn id="22592" idx="2"/>
          </p:cNvCxnSpPr>
          <p:nvPr/>
        </p:nvCxnSpPr>
        <p:spPr bwMode="auto">
          <a:xfrm rot="5400000" flipH="1" flipV="1">
            <a:off x="3205957" y="2626519"/>
            <a:ext cx="63500" cy="28098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stCxn id="22592" idx="6"/>
            <a:endCxn id="22591" idx="2"/>
          </p:cNvCxnSpPr>
          <p:nvPr/>
        </p:nvCxnSpPr>
        <p:spPr bwMode="auto">
          <a:xfrm flipV="1">
            <a:off x="3505200" y="2695575"/>
            <a:ext cx="193675" cy="3968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>
            <a:stCxn id="22592" idx="7"/>
            <a:endCxn id="22577" idx="3"/>
          </p:cNvCxnSpPr>
          <p:nvPr/>
        </p:nvCxnSpPr>
        <p:spPr bwMode="auto">
          <a:xfrm rot="5400000" flipH="1" flipV="1">
            <a:off x="3527425" y="2341563"/>
            <a:ext cx="307975" cy="3905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/>
          <p:cNvCxnSpPr>
            <a:stCxn id="22589" idx="7"/>
            <a:endCxn id="22588" idx="2"/>
          </p:cNvCxnSpPr>
          <p:nvPr/>
        </p:nvCxnSpPr>
        <p:spPr bwMode="auto">
          <a:xfrm rot="5400000" flipH="1" flipV="1">
            <a:off x="3812381" y="3118645"/>
            <a:ext cx="161925" cy="59531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>
            <a:stCxn id="22589" idx="5"/>
            <a:endCxn id="22586" idx="2"/>
          </p:cNvCxnSpPr>
          <p:nvPr/>
        </p:nvCxnSpPr>
        <p:spPr bwMode="auto">
          <a:xfrm rot="16200000" flipH="1">
            <a:off x="3775076" y="3405187"/>
            <a:ext cx="273050" cy="6318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>
            <a:stCxn id="22586" idx="6"/>
            <a:endCxn id="22598" idx="2"/>
          </p:cNvCxnSpPr>
          <p:nvPr/>
        </p:nvCxnSpPr>
        <p:spPr bwMode="auto">
          <a:xfrm>
            <a:off x="4354513" y="3857625"/>
            <a:ext cx="354012" cy="698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/>
          <p:cNvCxnSpPr>
            <a:stCxn id="22598" idx="5"/>
            <a:endCxn id="22597" idx="2"/>
          </p:cNvCxnSpPr>
          <p:nvPr/>
        </p:nvCxnSpPr>
        <p:spPr bwMode="auto">
          <a:xfrm rot="16200000" flipH="1">
            <a:off x="4911725" y="3876675"/>
            <a:ext cx="106363" cy="29686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/>
          <p:cNvCxnSpPr>
            <a:stCxn id="22593" idx="7"/>
            <a:endCxn id="22600" idx="3"/>
          </p:cNvCxnSpPr>
          <p:nvPr/>
        </p:nvCxnSpPr>
        <p:spPr bwMode="auto">
          <a:xfrm rot="5400000" flipH="1" flipV="1">
            <a:off x="5283200" y="3348038"/>
            <a:ext cx="319088" cy="48101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22664" name="Oval 100"/>
          <p:cNvSpPr>
            <a:spLocks noChangeArrowheads="1"/>
          </p:cNvSpPr>
          <p:nvPr/>
        </p:nvSpPr>
        <p:spPr bwMode="auto">
          <a:xfrm>
            <a:off x="3487738" y="1584325"/>
            <a:ext cx="127000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cxnSp>
        <p:nvCxnSpPr>
          <p:cNvPr id="189" name="Straight Connector 188"/>
          <p:cNvCxnSpPr>
            <a:endCxn id="22585" idx="2"/>
          </p:cNvCxnSpPr>
          <p:nvPr/>
        </p:nvCxnSpPr>
        <p:spPr bwMode="auto">
          <a:xfrm>
            <a:off x="3611563" y="1609725"/>
            <a:ext cx="1520825" cy="127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3" name="Straight Connector 192"/>
          <p:cNvCxnSpPr>
            <a:endCxn id="22604" idx="1"/>
          </p:cNvCxnSpPr>
          <p:nvPr/>
        </p:nvCxnSpPr>
        <p:spPr bwMode="auto">
          <a:xfrm>
            <a:off x="4214813" y="2201863"/>
            <a:ext cx="1206500" cy="4159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5" name="Straight Connector 194"/>
          <p:cNvCxnSpPr>
            <a:endCxn id="22583" idx="3"/>
          </p:cNvCxnSpPr>
          <p:nvPr/>
        </p:nvCxnSpPr>
        <p:spPr bwMode="auto">
          <a:xfrm flipV="1">
            <a:off x="4210050" y="1919288"/>
            <a:ext cx="1541463" cy="26828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7" name="Straight Connector 196"/>
          <p:cNvCxnSpPr>
            <a:endCxn id="22582" idx="1"/>
          </p:cNvCxnSpPr>
          <p:nvPr/>
        </p:nvCxnSpPr>
        <p:spPr bwMode="auto">
          <a:xfrm>
            <a:off x="3619500" y="1652588"/>
            <a:ext cx="1265238" cy="1524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290" name="TextBox 289"/>
          <p:cNvSpPr txBox="1">
            <a:spLocks noChangeArrowheads="1"/>
          </p:cNvSpPr>
          <p:nvPr/>
        </p:nvSpPr>
        <p:spPr bwMode="auto">
          <a:xfrm>
            <a:off x="3533775" y="2582863"/>
            <a:ext cx="3095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s-ES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1" name="TextBox 290"/>
          <p:cNvSpPr txBox="1">
            <a:spLocks noChangeArrowheads="1"/>
          </p:cNvSpPr>
          <p:nvPr/>
        </p:nvSpPr>
        <p:spPr bwMode="auto">
          <a:xfrm>
            <a:off x="4618038" y="3916363"/>
            <a:ext cx="3095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es-ES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2" name="TextBox 291"/>
          <p:cNvSpPr txBox="1">
            <a:spLocks noChangeArrowheads="1"/>
          </p:cNvSpPr>
          <p:nvPr/>
        </p:nvSpPr>
        <p:spPr bwMode="auto">
          <a:xfrm>
            <a:off x="5684838" y="2774950"/>
            <a:ext cx="309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es-ES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3" name="TextBox 292"/>
          <p:cNvSpPr txBox="1">
            <a:spLocks noChangeArrowheads="1"/>
          </p:cNvSpPr>
          <p:nvPr/>
        </p:nvSpPr>
        <p:spPr bwMode="auto">
          <a:xfrm>
            <a:off x="5176838" y="1252538"/>
            <a:ext cx="3095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es-ES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2" name="AutoShape 152"/>
          <p:cNvCxnSpPr>
            <a:cxnSpLocks noChangeShapeType="1"/>
          </p:cNvCxnSpPr>
          <p:nvPr/>
        </p:nvCxnSpPr>
        <p:spPr bwMode="auto">
          <a:xfrm flipV="1">
            <a:off x="4918075" y="2952750"/>
            <a:ext cx="701675" cy="58738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sp>
        <p:nvSpPr>
          <p:cNvPr id="22674" name="Rectangle 152"/>
          <p:cNvSpPr>
            <a:spLocks noChangeArrowheads="1"/>
          </p:cNvSpPr>
          <p:nvPr/>
        </p:nvSpPr>
        <p:spPr bwMode="auto">
          <a:xfrm>
            <a:off x="519113" y="4962525"/>
            <a:ext cx="836612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1600">
                <a:latin typeface="Calibri" pitchFamily="34" charset="0"/>
              </a:rPr>
              <a:t>Campbell JF, Ernst AT, Krishnamoorthy M (2005a) Hub arc location problems: Part i-introduction and results. Manag Sci 51(10):1540–1555</a:t>
            </a:r>
          </a:p>
          <a:p>
            <a:endParaRPr lang="es-ES_tradnl" sz="1600">
              <a:latin typeface="Calibri" pitchFamily="34" charset="0"/>
            </a:endParaRPr>
          </a:p>
          <a:p>
            <a:r>
              <a:rPr lang="es-ES_tradnl" sz="1600">
                <a:latin typeface="Calibri" pitchFamily="34" charset="0"/>
              </a:rPr>
              <a:t>Campbell JF, Ernst AT, Krishnamoorthy M (2005b) Hub arc location problems: Part ii-formulations and optimal algorithms. Manag Sci 51(10):1556–1571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" grpId="0"/>
      <p:bldP spid="291" grpId="0"/>
      <p:bldP spid="291" grpId="1"/>
      <p:bldP spid="292" grpId="0"/>
      <p:bldP spid="292" grpId="1"/>
      <p:bldP spid="29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104900"/>
          </a:xfrm>
        </p:spPr>
        <p:txBody>
          <a:bodyPr/>
          <a:lstStyle/>
          <a:p>
            <a:pPr eaLnBrk="1" hangingPunct="1"/>
            <a:r>
              <a:rPr lang="en-US" smtClean="0"/>
              <a:t>Index</a:t>
            </a:r>
            <a:endParaRPr lang="es-ES" smtClean="0"/>
          </a:p>
        </p:txBody>
      </p:sp>
      <p:sp>
        <p:nvSpPr>
          <p:cNvPr id="23554" name="Subtitle 2"/>
          <p:cNvSpPr>
            <a:spLocks noGrp="1"/>
          </p:cNvSpPr>
          <p:nvPr>
            <p:ph type="subTitle" idx="1"/>
          </p:nvPr>
        </p:nvSpPr>
        <p:spPr>
          <a:xfrm>
            <a:off x="914400" y="1600200"/>
            <a:ext cx="7839075" cy="3781425"/>
          </a:xfrm>
        </p:spPr>
        <p:txBody>
          <a:bodyPr/>
          <a:lstStyle/>
          <a:p>
            <a:pPr marL="342900" indent="-342900" algn="l" eaLnBrk="1" hangingPunct="1">
              <a:lnSpc>
                <a:spcPct val="200000"/>
              </a:lnSpc>
              <a:buFont typeface="Wingdings" pitchFamily="2" charset="2"/>
              <a:buChar char="Ø"/>
            </a:pPr>
            <a:r>
              <a:rPr lang="en-US" smtClean="0">
                <a:solidFill>
                  <a:srgbClr val="17375E"/>
                </a:solidFill>
              </a:rPr>
              <a:t>Hub arc location problems</a:t>
            </a:r>
          </a:p>
          <a:p>
            <a:pPr marL="342900" indent="-342900" algn="l" eaLnBrk="1" hangingPunct="1">
              <a:lnSpc>
                <a:spcPct val="200000"/>
              </a:lnSpc>
              <a:buFont typeface="Wingdings" pitchFamily="2" charset="2"/>
              <a:buChar char="Ø"/>
            </a:pPr>
            <a:r>
              <a:rPr lang="en-US" smtClean="0">
                <a:solidFill>
                  <a:srgbClr val="17375E"/>
                </a:solidFill>
              </a:rPr>
              <a:t>Formulation based on properties of  supermodular functions</a:t>
            </a:r>
          </a:p>
          <a:p>
            <a:pPr marL="342900" indent="-342900" algn="l" eaLnBrk="1" hangingPunct="1">
              <a:lnSpc>
                <a:spcPct val="200000"/>
              </a:lnSpc>
              <a:buFont typeface="Wingdings" pitchFamily="2" charset="2"/>
              <a:buChar char="Ø"/>
            </a:pPr>
            <a:r>
              <a:rPr lang="en-US" smtClean="0">
                <a:solidFill>
                  <a:srgbClr val="17375E"/>
                </a:solidFill>
              </a:rPr>
              <a:t>Comparison of formulations</a:t>
            </a:r>
          </a:p>
          <a:p>
            <a:pPr marL="342900" indent="-342900" algn="l" eaLnBrk="1" hangingPunct="1">
              <a:lnSpc>
                <a:spcPct val="200000"/>
              </a:lnSpc>
              <a:buFont typeface="Wingdings" pitchFamily="2" charset="2"/>
              <a:buChar char="Ø"/>
            </a:pPr>
            <a:r>
              <a:rPr lang="en-US" smtClean="0">
                <a:solidFill>
                  <a:srgbClr val="17375E"/>
                </a:solidFill>
              </a:rPr>
              <a:t>Some computational results</a:t>
            </a:r>
            <a:endParaRPr lang="es-ES" smtClean="0">
              <a:solidFill>
                <a:srgbClr val="17375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2" name="Group 171"/>
          <p:cNvGrpSpPr>
            <a:grpSpLocks/>
          </p:cNvGrpSpPr>
          <p:nvPr/>
        </p:nvGrpSpPr>
        <p:grpSpPr bwMode="auto">
          <a:xfrm>
            <a:off x="6203950" y="3036888"/>
            <a:ext cx="2251075" cy="1568450"/>
            <a:chOff x="5526088" y="2919409"/>
            <a:chExt cx="2251309" cy="1568846"/>
          </a:xfrm>
        </p:grpSpPr>
        <p:grpSp>
          <p:nvGrpSpPr>
            <p:cNvPr id="24729" name="Group 170"/>
            <p:cNvGrpSpPr>
              <a:grpSpLocks/>
            </p:cNvGrpSpPr>
            <p:nvPr/>
          </p:nvGrpSpPr>
          <p:grpSpPr bwMode="auto">
            <a:xfrm>
              <a:off x="5526088" y="2938062"/>
              <a:ext cx="1685474" cy="1550193"/>
              <a:chOff x="6368825" y="1077083"/>
              <a:chExt cx="1685474" cy="1550193"/>
            </a:xfrm>
          </p:grpSpPr>
          <p:cxnSp>
            <p:nvCxnSpPr>
              <p:cNvPr id="165" name="Straight Connector 164"/>
              <p:cNvCxnSpPr/>
              <p:nvPr/>
            </p:nvCxnSpPr>
            <p:spPr>
              <a:xfrm rot="5400000" flipH="1">
                <a:off x="6310796" y="1919890"/>
                <a:ext cx="1081361" cy="33341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 flipH="1" flipV="1">
                <a:off x="6949098" y="519440"/>
                <a:ext cx="249300" cy="136539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flipV="1">
                <a:off x="6368825" y="1085424"/>
                <a:ext cx="1686100" cy="122585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730" name="Group 169"/>
            <p:cNvGrpSpPr>
              <a:grpSpLocks/>
            </p:cNvGrpSpPr>
            <p:nvPr/>
          </p:nvGrpSpPr>
          <p:grpSpPr bwMode="auto">
            <a:xfrm>
              <a:off x="6871896" y="2919409"/>
              <a:ext cx="905501" cy="877492"/>
              <a:chOff x="6871896" y="2919409"/>
              <a:chExt cx="905501" cy="877492"/>
            </a:xfrm>
          </p:grpSpPr>
          <p:cxnSp>
            <p:nvCxnSpPr>
              <p:cNvPr id="168" name="Straight Connector 167"/>
              <p:cNvCxnSpPr/>
              <p:nvPr/>
            </p:nvCxnSpPr>
            <p:spPr>
              <a:xfrm rot="5400000" flipH="1" flipV="1">
                <a:off x="7150205" y="3170325"/>
                <a:ext cx="878108" cy="37627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rot="5400000" flipH="1">
                <a:off x="6737414" y="3060775"/>
                <a:ext cx="857466" cy="58743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4578" name="Title 1"/>
          <p:cNvSpPr>
            <a:spLocks noGrp="1"/>
          </p:cNvSpPr>
          <p:nvPr>
            <p:ph type="ctrTitle"/>
          </p:nvPr>
        </p:nvSpPr>
        <p:spPr>
          <a:xfrm>
            <a:off x="735013" y="-125413"/>
            <a:ext cx="7772400" cy="1268413"/>
          </a:xfrm>
        </p:spPr>
        <p:txBody>
          <a:bodyPr/>
          <a:lstStyle/>
          <a:p>
            <a:pPr eaLnBrk="1" hangingPunct="1"/>
            <a:r>
              <a:rPr lang="en-US" smtClean="0"/>
              <a:t>Hub arc location problems</a:t>
            </a:r>
            <a:endParaRPr lang="es-ES" smtClean="0"/>
          </a:p>
        </p:txBody>
      </p:sp>
      <p:sp>
        <p:nvSpPr>
          <p:cNvPr id="4" name="Text Box 92"/>
          <p:cNvSpPr txBox="1">
            <a:spLocks noChangeArrowheads="1"/>
          </p:cNvSpPr>
          <p:nvPr/>
        </p:nvSpPr>
        <p:spPr bwMode="auto">
          <a:xfrm>
            <a:off x="122238" y="985838"/>
            <a:ext cx="5492750" cy="2170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defTabSz="27622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s-ES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=(</a:t>
            </a:r>
            <a:r>
              <a:rPr lang="es-ES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s-ES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s-ES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s-ES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complete </a:t>
            </a:r>
            <a:r>
              <a:rPr lang="es-ES" dirty="0" err="1">
                <a:solidFill>
                  <a:srgbClr val="002060"/>
                </a:solidFill>
                <a:latin typeface="+mn-lt"/>
                <a:cs typeface="Times New Roman" pitchFamily="18" charset="0"/>
              </a:rPr>
              <a:t>undirected</a:t>
            </a:r>
            <a:r>
              <a:rPr lang="es-ES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2060"/>
                </a:solidFill>
                <a:latin typeface="+mn-lt"/>
                <a:cs typeface="Times New Roman" pitchFamily="18" charset="0"/>
              </a:rPr>
              <a:t>graph</a:t>
            </a:r>
            <a:r>
              <a:rPr lang="es-E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s-E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6700" indent="-266700" defTabSz="27622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n</a:t>
            </a:r>
            <a:r>
              <a:rPr lang="es-E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=|</a:t>
            </a:r>
            <a:r>
              <a:rPr lang="es-E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s-E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|, </a:t>
            </a:r>
            <a:r>
              <a:rPr lang="es-E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s-E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=|</a:t>
            </a:r>
            <a:r>
              <a:rPr lang="es-E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s-E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|=</a:t>
            </a:r>
            <a:r>
              <a:rPr lang="es-E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E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E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E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-1)/2</a:t>
            </a:r>
          </a:p>
          <a:p>
            <a:pPr marL="266700" indent="-266700" defTabSz="27622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={(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 </a:t>
            </a:r>
            <a:r>
              <a:rPr lang="en-US" dirty="0">
                <a:solidFill>
                  <a:srgbClr val="002060"/>
                </a:solidFill>
                <a:latin typeface="+mn-lt"/>
                <a:cs typeface="Times New Roman" pitchFamily="18" charset="0"/>
                <a:sym typeface="Symbol"/>
              </a:rPr>
              <a:t>there is demand between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>
                <a:solidFill>
                  <a:srgbClr val="002060"/>
                </a:solidFill>
                <a:latin typeface="+mn-lt"/>
                <a:cs typeface="Times New Roman" pitchFamily="18" charset="0"/>
                <a:sym typeface="Symbol"/>
              </a:rPr>
              <a:t>y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s-E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;</a:t>
            </a:r>
          </a:p>
          <a:p>
            <a:pPr marL="266700" indent="-266700" defTabSz="27622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2"/>
              </a:solidFill>
              <a:latin typeface="+mj-lt"/>
              <a:cs typeface="Times New Roman" pitchFamily="18" charset="0"/>
              <a:sym typeface="Symbol" pitchFamily="18" charset="2"/>
            </a:endParaRPr>
          </a:p>
          <a:p>
            <a:pPr marL="266700" indent="-266700" defTabSz="27622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2"/>
              </a:solidFill>
              <a:latin typeface="+mj-lt"/>
              <a:cs typeface="Times New Roman" pitchFamily="18" charset="0"/>
              <a:sym typeface="Symbol" pitchFamily="18" charset="2"/>
            </a:endParaRPr>
          </a:p>
          <a:p>
            <a:pPr marL="266700" indent="-266700" defTabSz="276225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solidFill>
                <a:schemeClr val="accent2"/>
              </a:solidFill>
              <a:latin typeface="+mj-lt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5311775" y="1873250"/>
            <a:ext cx="2733675" cy="647700"/>
            <a:chOff x="6600824" y="2161709"/>
            <a:chExt cx="2400301" cy="645361"/>
          </a:xfrm>
        </p:grpSpPr>
        <p:sp>
          <p:nvSpPr>
            <p:cNvPr id="24727" name="TextBox 6"/>
            <p:cNvSpPr txBox="1">
              <a:spLocks noChangeArrowheads="1"/>
            </p:cNvSpPr>
            <p:nvPr/>
          </p:nvSpPr>
          <p:spPr bwMode="auto">
            <a:xfrm>
              <a:off x="6600824" y="2161709"/>
              <a:ext cx="2400301" cy="645361"/>
            </a:xfrm>
            <a:prstGeom prst="rect">
              <a:avLst/>
            </a:prstGeom>
            <a:noFill/>
            <a:ln w="9525">
              <a:solidFill>
                <a:srgbClr val="008A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i="1">
                  <a:solidFill>
                    <a:srgbClr val="008A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k</a:t>
              </a:r>
              <a:r>
                <a:rPr lang="en-US">
                  <a:solidFill>
                    <a:srgbClr val="008A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</a:t>
              </a:r>
              <a:r>
                <a:rPr lang="en-US" i="1">
                  <a:solidFill>
                    <a:srgbClr val="008A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K	      </a:t>
              </a:r>
              <a:r>
                <a:rPr lang="en-US">
                  <a:solidFill>
                    <a:srgbClr val="008A00"/>
                  </a:solidFill>
                  <a:latin typeface="Calibri" pitchFamily="34" charset="0"/>
                </a:rPr>
                <a:t>commodity</a:t>
              </a:r>
              <a:endParaRPr lang="es-ES">
                <a:solidFill>
                  <a:srgbClr val="008A00"/>
                </a:solidFill>
                <a:latin typeface="Calibri" pitchFamily="34" charset="0"/>
              </a:endParaRPr>
            </a:p>
          </p:txBody>
        </p:sp>
        <p:sp>
          <p:nvSpPr>
            <p:cNvPr id="8" name="Left Arrow 7"/>
            <p:cNvSpPr/>
            <p:nvPr/>
          </p:nvSpPr>
          <p:spPr>
            <a:xfrm>
              <a:off x="7254565" y="2278760"/>
              <a:ext cx="427928" cy="181904"/>
            </a:xfrm>
            <a:prstGeom prst="leftArrow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/>
            </a:p>
          </p:txBody>
        </p:sp>
      </p:grpSp>
      <p:cxnSp>
        <p:nvCxnSpPr>
          <p:cNvPr id="13" name="Straight Connector 12"/>
          <p:cNvCxnSpPr>
            <a:stCxn id="56" idx="6"/>
            <a:endCxn id="78" idx="6"/>
          </p:cNvCxnSpPr>
          <p:nvPr/>
        </p:nvCxnSpPr>
        <p:spPr>
          <a:xfrm flipV="1">
            <a:off x="7081838" y="3895725"/>
            <a:ext cx="828675" cy="587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reeform 20"/>
          <p:cNvSpPr/>
          <p:nvPr/>
        </p:nvSpPr>
        <p:spPr>
          <a:xfrm>
            <a:off x="6386513" y="3897313"/>
            <a:ext cx="1957387" cy="252412"/>
          </a:xfrm>
          <a:custGeom>
            <a:avLst/>
            <a:gdLst>
              <a:gd name="connsiteX0" fmla="*/ 0 w 1957387"/>
              <a:gd name="connsiteY0" fmla="*/ 0 h 252412"/>
              <a:gd name="connsiteX1" fmla="*/ 638175 w 1957387"/>
              <a:gd name="connsiteY1" fmla="*/ 61912 h 252412"/>
              <a:gd name="connsiteX2" fmla="*/ 1457325 w 1957387"/>
              <a:gd name="connsiteY2" fmla="*/ 14287 h 252412"/>
              <a:gd name="connsiteX3" fmla="*/ 1957387 w 1957387"/>
              <a:gd name="connsiteY3" fmla="*/ 252412 h 252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7387" h="252412">
                <a:moveTo>
                  <a:pt x="0" y="0"/>
                </a:moveTo>
                <a:lnTo>
                  <a:pt x="638175" y="61912"/>
                </a:lnTo>
                <a:lnTo>
                  <a:pt x="1457325" y="14287"/>
                </a:lnTo>
                <a:lnTo>
                  <a:pt x="1957387" y="252412"/>
                </a:lnTo>
              </a:path>
            </a:pathLst>
          </a:custGeom>
          <a:ln w="127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cxnSp>
        <p:nvCxnSpPr>
          <p:cNvPr id="22" name="Straight Connector 21"/>
          <p:cNvCxnSpPr>
            <a:stCxn id="62" idx="5"/>
            <a:endCxn id="60" idx="1"/>
          </p:cNvCxnSpPr>
          <p:nvPr/>
        </p:nvCxnSpPr>
        <p:spPr bwMode="auto">
          <a:xfrm rot="16200000" flipH="1">
            <a:off x="6235700" y="3235326"/>
            <a:ext cx="415925" cy="1143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AutoShape 198"/>
          <p:cNvCxnSpPr>
            <a:cxnSpLocks noChangeShapeType="1"/>
            <a:stCxn id="56" idx="5"/>
            <a:endCxn id="58" idx="0"/>
          </p:cNvCxnSpPr>
          <p:nvPr/>
        </p:nvCxnSpPr>
        <p:spPr bwMode="auto">
          <a:xfrm rot="16200000" flipH="1">
            <a:off x="6862763" y="4198938"/>
            <a:ext cx="781050" cy="38100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4" name="AutoShape 138"/>
          <p:cNvCxnSpPr>
            <a:cxnSpLocks noChangeShapeType="1"/>
            <a:stCxn id="71" idx="5"/>
            <a:endCxn id="58" idx="2"/>
          </p:cNvCxnSpPr>
          <p:nvPr/>
        </p:nvCxnSpPr>
        <p:spPr bwMode="auto">
          <a:xfrm>
            <a:off x="6924675" y="4584700"/>
            <a:ext cx="455613" cy="2571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5" name="AutoShape 142"/>
          <p:cNvCxnSpPr>
            <a:cxnSpLocks noChangeShapeType="1"/>
            <a:stCxn id="58" idx="5"/>
          </p:cNvCxnSpPr>
          <p:nvPr/>
        </p:nvCxnSpPr>
        <p:spPr bwMode="auto">
          <a:xfrm rot="16200000" flipH="1">
            <a:off x="7455694" y="4918869"/>
            <a:ext cx="357188" cy="29210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6" name="AutoShape 144"/>
          <p:cNvCxnSpPr>
            <a:cxnSpLocks noChangeShapeType="1"/>
            <a:stCxn id="63" idx="6"/>
            <a:endCxn id="54" idx="2"/>
          </p:cNvCxnSpPr>
          <p:nvPr/>
        </p:nvCxnSpPr>
        <p:spPr bwMode="auto">
          <a:xfrm>
            <a:off x="5883275" y="3219450"/>
            <a:ext cx="261938" cy="128588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7" name="AutoShape 146"/>
          <p:cNvCxnSpPr>
            <a:cxnSpLocks noChangeShapeType="1"/>
            <a:stCxn id="62" idx="3"/>
            <a:endCxn id="54" idx="0"/>
          </p:cNvCxnSpPr>
          <p:nvPr/>
        </p:nvCxnSpPr>
        <p:spPr bwMode="auto">
          <a:xfrm flipH="1">
            <a:off x="6208713" y="3082925"/>
            <a:ext cx="88900" cy="201613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8" name="AutoShape 153"/>
          <p:cNvCxnSpPr>
            <a:cxnSpLocks noChangeShapeType="1"/>
            <a:stCxn id="57" idx="5"/>
            <a:endCxn id="84" idx="1"/>
          </p:cNvCxnSpPr>
          <p:nvPr/>
        </p:nvCxnSpPr>
        <p:spPr bwMode="auto">
          <a:xfrm>
            <a:off x="8383588" y="4192588"/>
            <a:ext cx="196850" cy="21431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9" name="AutoShape 154"/>
          <p:cNvCxnSpPr>
            <a:cxnSpLocks noChangeShapeType="1"/>
            <a:stCxn id="57" idx="4"/>
            <a:endCxn id="83" idx="0"/>
          </p:cNvCxnSpPr>
          <p:nvPr/>
        </p:nvCxnSpPr>
        <p:spPr bwMode="auto">
          <a:xfrm>
            <a:off x="8337550" y="4210050"/>
            <a:ext cx="19050" cy="31750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30" name="AutoShape 171"/>
          <p:cNvCxnSpPr>
            <a:cxnSpLocks noChangeShapeType="1"/>
            <a:stCxn id="58" idx="7"/>
            <a:endCxn id="59" idx="3"/>
          </p:cNvCxnSpPr>
          <p:nvPr/>
        </p:nvCxnSpPr>
        <p:spPr bwMode="auto">
          <a:xfrm rot="5400000" flipH="1" flipV="1">
            <a:off x="6839744" y="3745707"/>
            <a:ext cx="1701800" cy="40481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31" name="Straight Connector 30"/>
          <p:cNvCxnSpPr>
            <a:stCxn id="55" idx="5"/>
            <a:endCxn id="58" idx="2"/>
          </p:cNvCxnSpPr>
          <p:nvPr/>
        </p:nvCxnSpPr>
        <p:spPr bwMode="auto">
          <a:xfrm rot="16200000" flipH="1">
            <a:off x="6581776" y="4043362"/>
            <a:ext cx="449262" cy="114776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61" idx="5"/>
            <a:endCxn id="64" idx="0"/>
          </p:cNvCxnSpPr>
          <p:nvPr/>
        </p:nvCxnSpPr>
        <p:spPr bwMode="auto">
          <a:xfrm rot="16200000" flipH="1">
            <a:off x="6675438" y="3238500"/>
            <a:ext cx="155575" cy="476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82" idx="5"/>
            <a:endCxn id="83" idx="1"/>
          </p:cNvCxnSpPr>
          <p:nvPr/>
        </p:nvCxnSpPr>
        <p:spPr bwMode="auto">
          <a:xfrm rot="5400000" flipH="1" flipV="1">
            <a:off x="8168481" y="4452144"/>
            <a:ext cx="47625" cy="23653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endCxn id="84" idx="3"/>
          </p:cNvCxnSpPr>
          <p:nvPr/>
        </p:nvCxnSpPr>
        <p:spPr bwMode="auto">
          <a:xfrm flipV="1">
            <a:off x="8405813" y="4494213"/>
            <a:ext cx="174625" cy="7937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85" idx="5"/>
            <a:endCxn id="84" idx="0"/>
          </p:cNvCxnSpPr>
          <p:nvPr/>
        </p:nvCxnSpPr>
        <p:spPr bwMode="auto">
          <a:xfrm rot="16200000" flipH="1">
            <a:off x="8401050" y="4164013"/>
            <a:ext cx="393700" cy="571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76" idx="5"/>
            <a:endCxn id="80" idx="7"/>
          </p:cNvCxnSpPr>
          <p:nvPr/>
        </p:nvCxnSpPr>
        <p:spPr bwMode="auto">
          <a:xfrm rot="16200000" flipH="1">
            <a:off x="7739063" y="5130800"/>
            <a:ext cx="196850" cy="190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endCxn id="68" idx="2"/>
          </p:cNvCxnSpPr>
          <p:nvPr/>
        </p:nvCxnSpPr>
        <p:spPr bwMode="auto">
          <a:xfrm flipV="1">
            <a:off x="6391275" y="2827338"/>
            <a:ext cx="1366838" cy="1651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endCxn id="75" idx="0"/>
          </p:cNvCxnSpPr>
          <p:nvPr/>
        </p:nvCxnSpPr>
        <p:spPr bwMode="auto">
          <a:xfrm rot="16200000" flipH="1">
            <a:off x="5649913" y="3460750"/>
            <a:ext cx="628650" cy="20637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AutoShape 163"/>
          <p:cNvCxnSpPr>
            <a:cxnSpLocks noChangeShapeType="1"/>
            <a:stCxn id="55" idx="7"/>
            <a:endCxn id="56" idx="3"/>
          </p:cNvCxnSpPr>
          <p:nvPr/>
        </p:nvCxnSpPr>
        <p:spPr bwMode="auto">
          <a:xfrm rot="5400000" flipH="1" flipV="1">
            <a:off x="6448425" y="3783013"/>
            <a:ext cx="307975" cy="7397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40" name="AutoShape 166"/>
          <p:cNvCxnSpPr>
            <a:cxnSpLocks noChangeShapeType="1"/>
            <a:stCxn id="55" idx="0"/>
            <a:endCxn id="54" idx="4"/>
          </p:cNvCxnSpPr>
          <p:nvPr/>
        </p:nvCxnSpPr>
        <p:spPr bwMode="auto">
          <a:xfrm flipV="1">
            <a:off x="6189663" y="3409950"/>
            <a:ext cx="19050" cy="877888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41" name="AutoShape 167"/>
          <p:cNvCxnSpPr>
            <a:cxnSpLocks noChangeShapeType="1"/>
            <a:stCxn id="56" idx="7"/>
            <a:endCxn id="59" idx="3"/>
          </p:cNvCxnSpPr>
          <p:nvPr/>
        </p:nvCxnSpPr>
        <p:spPr bwMode="auto">
          <a:xfrm rot="5400000" flipH="1" flipV="1">
            <a:off x="7070725" y="3089276"/>
            <a:ext cx="814387" cy="83026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42" name="AutoShape 168"/>
          <p:cNvCxnSpPr>
            <a:cxnSpLocks noChangeShapeType="1"/>
          </p:cNvCxnSpPr>
          <p:nvPr/>
        </p:nvCxnSpPr>
        <p:spPr bwMode="auto">
          <a:xfrm>
            <a:off x="7081838" y="3959225"/>
            <a:ext cx="1211262" cy="150813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43" name="AutoShape 169"/>
          <p:cNvCxnSpPr>
            <a:cxnSpLocks noChangeShapeType="1"/>
            <a:stCxn id="58" idx="6"/>
            <a:endCxn id="57" idx="3"/>
          </p:cNvCxnSpPr>
          <p:nvPr/>
        </p:nvCxnSpPr>
        <p:spPr bwMode="auto">
          <a:xfrm flipV="1">
            <a:off x="7507288" y="4192588"/>
            <a:ext cx="785812" cy="6508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44" name="AutoShape 171"/>
          <p:cNvCxnSpPr>
            <a:cxnSpLocks noChangeShapeType="1"/>
            <a:endCxn id="59" idx="2"/>
          </p:cNvCxnSpPr>
          <p:nvPr/>
        </p:nvCxnSpPr>
        <p:spPr bwMode="auto">
          <a:xfrm flipV="1">
            <a:off x="6203950" y="3052763"/>
            <a:ext cx="1671638" cy="122872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45" name="AutoShape 172"/>
          <p:cNvCxnSpPr>
            <a:cxnSpLocks noChangeShapeType="1"/>
            <a:stCxn id="59" idx="5"/>
            <a:endCxn id="57" idx="0"/>
          </p:cNvCxnSpPr>
          <p:nvPr/>
        </p:nvCxnSpPr>
        <p:spPr bwMode="auto">
          <a:xfrm>
            <a:off x="7983538" y="3097213"/>
            <a:ext cx="354012" cy="98901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46" name="AutoShape 174"/>
          <p:cNvCxnSpPr>
            <a:cxnSpLocks noChangeShapeType="1"/>
            <a:stCxn id="54" idx="6"/>
            <a:endCxn id="59" idx="2"/>
          </p:cNvCxnSpPr>
          <p:nvPr/>
        </p:nvCxnSpPr>
        <p:spPr bwMode="auto">
          <a:xfrm flipV="1">
            <a:off x="6272213" y="3051175"/>
            <a:ext cx="1603375" cy="296863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47" name="AutoShape 191"/>
          <p:cNvCxnSpPr>
            <a:cxnSpLocks noChangeShapeType="1"/>
            <a:stCxn id="54" idx="5"/>
            <a:endCxn id="56" idx="1"/>
          </p:cNvCxnSpPr>
          <p:nvPr/>
        </p:nvCxnSpPr>
        <p:spPr bwMode="auto">
          <a:xfrm rot="16200000" flipH="1">
            <a:off x="6353176" y="3292475"/>
            <a:ext cx="519112" cy="719137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48" name="AutoShape 200"/>
          <p:cNvCxnSpPr>
            <a:cxnSpLocks noChangeShapeType="1"/>
            <a:stCxn id="54" idx="5"/>
            <a:endCxn id="58" idx="1"/>
          </p:cNvCxnSpPr>
          <p:nvPr/>
        </p:nvCxnSpPr>
        <p:spPr bwMode="auto">
          <a:xfrm rot="16200000" flipH="1">
            <a:off x="6122194" y="3521869"/>
            <a:ext cx="1406525" cy="1144587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sp>
        <p:nvSpPr>
          <p:cNvPr id="49" name="Oval 188"/>
          <p:cNvSpPr>
            <a:spLocks noChangeArrowheads="1"/>
          </p:cNvSpPr>
          <p:nvPr/>
        </p:nvSpPr>
        <p:spPr bwMode="auto">
          <a:xfrm>
            <a:off x="5614988" y="4003675"/>
            <a:ext cx="100012" cy="106363"/>
          </a:xfrm>
          <a:prstGeom prst="ellipse">
            <a:avLst/>
          </a:prstGeom>
          <a:solidFill>
            <a:srgbClr val="66FF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50" name="Oval 117"/>
          <p:cNvSpPr>
            <a:spLocks noChangeArrowheads="1"/>
          </p:cNvSpPr>
          <p:nvPr/>
        </p:nvSpPr>
        <p:spPr bwMode="auto">
          <a:xfrm>
            <a:off x="5614988" y="3986213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51" name="Oval 187"/>
          <p:cNvSpPr>
            <a:spLocks noChangeArrowheads="1"/>
          </p:cNvSpPr>
          <p:nvPr/>
        </p:nvSpPr>
        <p:spPr bwMode="auto">
          <a:xfrm>
            <a:off x="6159500" y="2813050"/>
            <a:ext cx="71438" cy="71438"/>
          </a:xfrm>
          <a:prstGeom prst="ellipse">
            <a:avLst/>
          </a:prstGeom>
          <a:solidFill>
            <a:srgbClr val="66FF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solidFill>
                <a:srgbClr val="66FF33"/>
              </a:solidFill>
              <a:latin typeface="Calibri" pitchFamily="34" charset="0"/>
            </a:endParaRPr>
          </a:p>
        </p:txBody>
      </p:sp>
      <p:sp>
        <p:nvSpPr>
          <p:cNvPr id="52" name="Oval 100"/>
          <p:cNvSpPr>
            <a:spLocks noChangeArrowheads="1"/>
          </p:cNvSpPr>
          <p:nvPr/>
        </p:nvSpPr>
        <p:spPr bwMode="auto">
          <a:xfrm>
            <a:off x="6118225" y="2792413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53" name="Text Box 183"/>
          <p:cNvSpPr txBox="1">
            <a:spLocks noChangeArrowheads="1"/>
          </p:cNvSpPr>
          <p:nvPr/>
        </p:nvSpPr>
        <p:spPr bwMode="auto">
          <a:xfrm>
            <a:off x="6024563" y="2687638"/>
            <a:ext cx="522287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400" i="1"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54" name="Oval 97"/>
          <p:cNvSpPr>
            <a:spLocks noChangeArrowheads="1"/>
          </p:cNvSpPr>
          <p:nvPr/>
        </p:nvSpPr>
        <p:spPr bwMode="auto">
          <a:xfrm>
            <a:off x="6145213" y="3284538"/>
            <a:ext cx="127000" cy="125412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55" name="Oval 98"/>
          <p:cNvSpPr>
            <a:spLocks noChangeArrowheads="1"/>
          </p:cNvSpPr>
          <p:nvPr/>
        </p:nvSpPr>
        <p:spPr bwMode="auto">
          <a:xfrm>
            <a:off x="6124575" y="4287838"/>
            <a:ext cx="127000" cy="123825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56" name="Oval 99"/>
          <p:cNvSpPr>
            <a:spLocks noChangeArrowheads="1"/>
          </p:cNvSpPr>
          <p:nvPr/>
        </p:nvSpPr>
        <p:spPr bwMode="auto">
          <a:xfrm>
            <a:off x="6954838" y="3892550"/>
            <a:ext cx="127000" cy="123825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57" name="Oval 101"/>
          <p:cNvSpPr>
            <a:spLocks noChangeArrowheads="1"/>
          </p:cNvSpPr>
          <p:nvPr/>
        </p:nvSpPr>
        <p:spPr bwMode="auto">
          <a:xfrm>
            <a:off x="8274050" y="4086225"/>
            <a:ext cx="128588" cy="123825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58" name="Oval 102"/>
          <p:cNvSpPr>
            <a:spLocks noChangeArrowheads="1"/>
          </p:cNvSpPr>
          <p:nvPr/>
        </p:nvSpPr>
        <p:spPr bwMode="auto">
          <a:xfrm>
            <a:off x="7380288" y="4779963"/>
            <a:ext cx="127000" cy="125412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59" name="Oval 103"/>
          <p:cNvSpPr>
            <a:spLocks noChangeArrowheads="1"/>
          </p:cNvSpPr>
          <p:nvPr/>
        </p:nvSpPr>
        <p:spPr bwMode="auto">
          <a:xfrm>
            <a:off x="7875588" y="2990850"/>
            <a:ext cx="127000" cy="123825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60" name="Oval 104"/>
          <p:cNvSpPr>
            <a:spLocks noChangeArrowheads="1"/>
          </p:cNvSpPr>
          <p:nvPr/>
        </p:nvSpPr>
        <p:spPr bwMode="auto">
          <a:xfrm>
            <a:off x="6483350" y="3482975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61" name="Oval 105"/>
          <p:cNvSpPr>
            <a:spLocks noChangeArrowheads="1"/>
          </p:cNvSpPr>
          <p:nvPr/>
        </p:nvSpPr>
        <p:spPr bwMode="auto">
          <a:xfrm>
            <a:off x="6621463" y="3079750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62" name="Oval 106"/>
          <p:cNvSpPr>
            <a:spLocks noChangeArrowheads="1"/>
          </p:cNvSpPr>
          <p:nvPr/>
        </p:nvSpPr>
        <p:spPr bwMode="auto">
          <a:xfrm>
            <a:off x="6278563" y="2978150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63" name="Oval 107"/>
          <p:cNvSpPr>
            <a:spLocks noChangeArrowheads="1"/>
          </p:cNvSpPr>
          <p:nvPr/>
        </p:nvSpPr>
        <p:spPr bwMode="auto">
          <a:xfrm>
            <a:off x="5756275" y="3157538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64" name="Oval 108"/>
          <p:cNvSpPr>
            <a:spLocks noChangeArrowheads="1"/>
          </p:cNvSpPr>
          <p:nvPr/>
        </p:nvSpPr>
        <p:spPr bwMode="auto">
          <a:xfrm>
            <a:off x="6713538" y="3340100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65" name="Oval 109"/>
          <p:cNvSpPr>
            <a:spLocks noChangeArrowheads="1"/>
          </p:cNvSpPr>
          <p:nvPr/>
        </p:nvSpPr>
        <p:spPr bwMode="auto">
          <a:xfrm>
            <a:off x="7496175" y="2995613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66" name="Oval 110"/>
          <p:cNvSpPr>
            <a:spLocks noChangeArrowheads="1"/>
          </p:cNvSpPr>
          <p:nvPr/>
        </p:nvSpPr>
        <p:spPr bwMode="auto">
          <a:xfrm>
            <a:off x="8358188" y="3017838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67" name="Oval 111"/>
          <p:cNvSpPr>
            <a:spLocks noChangeArrowheads="1"/>
          </p:cNvSpPr>
          <p:nvPr/>
        </p:nvSpPr>
        <p:spPr bwMode="auto">
          <a:xfrm>
            <a:off x="8093075" y="2752725"/>
            <a:ext cx="127000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68" name="Oval 112"/>
          <p:cNvSpPr>
            <a:spLocks noChangeArrowheads="1"/>
          </p:cNvSpPr>
          <p:nvPr/>
        </p:nvSpPr>
        <p:spPr bwMode="auto">
          <a:xfrm>
            <a:off x="7758113" y="2763838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69" name="Oval 113"/>
          <p:cNvSpPr>
            <a:spLocks noChangeArrowheads="1"/>
          </p:cNvSpPr>
          <p:nvPr/>
        </p:nvSpPr>
        <p:spPr bwMode="auto">
          <a:xfrm>
            <a:off x="6853238" y="5000625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70" name="Oval 114"/>
          <p:cNvSpPr>
            <a:spLocks noChangeArrowheads="1"/>
          </p:cNvSpPr>
          <p:nvPr/>
        </p:nvSpPr>
        <p:spPr bwMode="auto">
          <a:xfrm>
            <a:off x="7153275" y="4359275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71" name="Oval 115"/>
          <p:cNvSpPr>
            <a:spLocks noChangeArrowheads="1"/>
          </p:cNvSpPr>
          <p:nvPr/>
        </p:nvSpPr>
        <p:spPr bwMode="auto">
          <a:xfrm>
            <a:off x="6816725" y="4478338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72" name="Oval 116"/>
          <p:cNvSpPr>
            <a:spLocks noChangeArrowheads="1"/>
          </p:cNvSpPr>
          <p:nvPr/>
        </p:nvSpPr>
        <p:spPr bwMode="auto">
          <a:xfrm>
            <a:off x="6111875" y="4684713"/>
            <a:ext cx="128588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73" name="Oval 118"/>
          <p:cNvSpPr>
            <a:spLocks noChangeArrowheads="1"/>
          </p:cNvSpPr>
          <p:nvPr/>
        </p:nvSpPr>
        <p:spPr bwMode="auto">
          <a:xfrm>
            <a:off x="5894388" y="4032250"/>
            <a:ext cx="127000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74" name="Oval 119"/>
          <p:cNvSpPr>
            <a:spLocks noChangeArrowheads="1"/>
          </p:cNvSpPr>
          <p:nvPr/>
        </p:nvSpPr>
        <p:spPr bwMode="auto">
          <a:xfrm>
            <a:off x="6324600" y="3838575"/>
            <a:ext cx="128588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75" name="Oval 120"/>
          <p:cNvSpPr>
            <a:spLocks noChangeArrowheads="1"/>
          </p:cNvSpPr>
          <p:nvPr/>
        </p:nvSpPr>
        <p:spPr bwMode="auto">
          <a:xfrm>
            <a:off x="6003925" y="3878263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76" name="Oval 121"/>
          <p:cNvSpPr>
            <a:spLocks noChangeArrowheads="1"/>
          </p:cNvSpPr>
          <p:nvPr/>
        </p:nvSpPr>
        <p:spPr bwMode="auto">
          <a:xfrm>
            <a:off x="7718425" y="4935538"/>
            <a:ext cx="128588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77" name="Oval 122"/>
          <p:cNvSpPr>
            <a:spLocks noChangeArrowheads="1"/>
          </p:cNvSpPr>
          <p:nvPr/>
        </p:nvSpPr>
        <p:spPr bwMode="auto">
          <a:xfrm>
            <a:off x="7442200" y="4148138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78" name="Oval 123"/>
          <p:cNvSpPr>
            <a:spLocks noChangeArrowheads="1"/>
          </p:cNvSpPr>
          <p:nvPr/>
        </p:nvSpPr>
        <p:spPr bwMode="auto">
          <a:xfrm>
            <a:off x="7783513" y="3833813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79" name="Oval 124"/>
          <p:cNvSpPr>
            <a:spLocks noChangeArrowheads="1"/>
          </p:cNvSpPr>
          <p:nvPr/>
        </p:nvSpPr>
        <p:spPr bwMode="auto">
          <a:xfrm>
            <a:off x="7081838" y="4075113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80" name="Oval 125"/>
          <p:cNvSpPr>
            <a:spLocks noChangeArrowheads="1"/>
          </p:cNvSpPr>
          <p:nvPr/>
        </p:nvSpPr>
        <p:spPr bwMode="auto">
          <a:xfrm>
            <a:off x="7739063" y="5221288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81" name="Oval 126"/>
          <p:cNvSpPr>
            <a:spLocks noChangeArrowheads="1"/>
          </p:cNvSpPr>
          <p:nvPr/>
        </p:nvSpPr>
        <p:spPr bwMode="auto">
          <a:xfrm>
            <a:off x="7334250" y="5070475"/>
            <a:ext cx="127000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82" name="Oval 127"/>
          <p:cNvSpPr>
            <a:spLocks noChangeArrowheads="1"/>
          </p:cNvSpPr>
          <p:nvPr/>
        </p:nvSpPr>
        <p:spPr bwMode="auto">
          <a:xfrm>
            <a:off x="7967663" y="4486275"/>
            <a:ext cx="125412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83" name="Oval 128"/>
          <p:cNvSpPr>
            <a:spLocks noChangeArrowheads="1"/>
          </p:cNvSpPr>
          <p:nvPr/>
        </p:nvSpPr>
        <p:spPr bwMode="auto">
          <a:xfrm>
            <a:off x="8291513" y="4527550"/>
            <a:ext cx="128587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84" name="Oval 129"/>
          <p:cNvSpPr>
            <a:spLocks noChangeArrowheads="1"/>
          </p:cNvSpPr>
          <p:nvPr/>
        </p:nvSpPr>
        <p:spPr bwMode="auto">
          <a:xfrm>
            <a:off x="8562975" y="4389438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85" name="Oval 130"/>
          <p:cNvSpPr>
            <a:spLocks noChangeArrowheads="1"/>
          </p:cNvSpPr>
          <p:nvPr/>
        </p:nvSpPr>
        <p:spPr bwMode="auto">
          <a:xfrm>
            <a:off x="8459788" y="3890963"/>
            <a:ext cx="128587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86" name="Oval 131"/>
          <p:cNvSpPr>
            <a:spLocks noChangeArrowheads="1"/>
          </p:cNvSpPr>
          <p:nvPr/>
        </p:nvSpPr>
        <p:spPr bwMode="auto">
          <a:xfrm>
            <a:off x="8285163" y="3578225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87" name="Oval 132"/>
          <p:cNvSpPr>
            <a:spLocks noChangeArrowheads="1"/>
          </p:cNvSpPr>
          <p:nvPr/>
        </p:nvSpPr>
        <p:spPr bwMode="auto">
          <a:xfrm>
            <a:off x="8027988" y="3803650"/>
            <a:ext cx="127000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cxnSp>
        <p:nvCxnSpPr>
          <p:cNvPr id="88" name="AutoShape 133"/>
          <p:cNvCxnSpPr>
            <a:cxnSpLocks noChangeShapeType="1"/>
            <a:stCxn id="55" idx="4"/>
            <a:endCxn id="72" idx="0"/>
          </p:cNvCxnSpPr>
          <p:nvPr/>
        </p:nvCxnSpPr>
        <p:spPr bwMode="auto">
          <a:xfrm flipH="1">
            <a:off x="6176963" y="4411663"/>
            <a:ext cx="12700" cy="27305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89" name="AutoShape 134"/>
          <p:cNvCxnSpPr>
            <a:cxnSpLocks noChangeShapeType="1"/>
            <a:stCxn id="73" idx="5"/>
            <a:endCxn id="55" idx="1"/>
          </p:cNvCxnSpPr>
          <p:nvPr/>
        </p:nvCxnSpPr>
        <p:spPr bwMode="auto">
          <a:xfrm>
            <a:off x="6003925" y="4138613"/>
            <a:ext cx="141288" cy="166687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90" name="AutoShape 135"/>
          <p:cNvCxnSpPr>
            <a:cxnSpLocks noChangeShapeType="1"/>
            <a:stCxn id="50" idx="5"/>
            <a:endCxn id="55" idx="2"/>
          </p:cNvCxnSpPr>
          <p:nvPr/>
        </p:nvCxnSpPr>
        <p:spPr bwMode="auto">
          <a:xfrm>
            <a:off x="5724525" y="4094163"/>
            <a:ext cx="400050" cy="255587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91" name="AutoShape 136"/>
          <p:cNvCxnSpPr>
            <a:cxnSpLocks noChangeShapeType="1"/>
            <a:stCxn id="75" idx="4"/>
            <a:endCxn id="55" idx="0"/>
          </p:cNvCxnSpPr>
          <p:nvPr/>
        </p:nvCxnSpPr>
        <p:spPr bwMode="auto">
          <a:xfrm rot="16200000" flipH="1">
            <a:off x="5984875" y="4084638"/>
            <a:ext cx="285750" cy="12065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92" name="AutoShape 137"/>
          <p:cNvCxnSpPr>
            <a:cxnSpLocks noChangeShapeType="1"/>
            <a:stCxn id="70" idx="4"/>
            <a:endCxn id="58" idx="1"/>
          </p:cNvCxnSpPr>
          <p:nvPr/>
        </p:nvCxnSpPr>
        <p:spPr bwMode="auto">
          <a:xfrm rot="16200000" flipH="1">
            <a:off x="7149306" y="4550569"/>
            <a:ext cx="315913" cy="1809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93" name="AutoShape 139"/>
          <p:cNvCxnSpPr>
            <a:cxnSpLocks noChangeShapeType="1"/>
            <a:stCxn id="69" idx="7"/>
            <a:endCxn id="58" idx="3"/>
          </p:cNvCxnSpPr>
          <p:nvPr/>
        </p:nvCxnSpPr>
        <p:spPr bwMode="auto">
          <a:xfrm rot="5400000" flipH="1" flipV="1">
            <a:off x="7113587" y="4733926"/>
            <a:ext cx="131763" cy="43656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94" name="AutoShape 140"/>
          <p:cNvCxnSpPr>
            <a:cxnSpLocks noChangeShapeType="1"/>
            <a:stCxn id="81" idx="0"/>
            <a:endCxn id="58" idx="4"/>
          </p:cNvCxnSpPr>
          <p:nvPr/>
        </p:nvCxnSpPr>
        <p:spPr bwMode="auto">
          <a:xfrm rot="5400000" flipH="1" flipV="1">
            <a:off x="7338219" y="4964906"/>
            <a:ext cx="165100" cy="46038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95" name="AutoShape 141"/>
          <p:cNvCxnSpPr>
            <a:cxnSpLocks noChangeShapeType="1"/>
            <a:stCxn id="58" idx="5"/>
            <a:endCxn id="76" idx="2"/>
          </p:cNvCxnSpPr>
          <p:nvPr/>
        </p:nvCxnSpPr>
        <p:spPr bwMode="auto">
          <a:xfrm>
            <a:off x="7489825" y="4886325"/>
            <a:ext cx="228600" cy="112713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96" name="AutoShape 143"/>
          <p:cNvCxnSpPr>
            <a:cxnSpLocks noChangeShapeType="1"/>
            <a:stCxn id="74" idx="6"/>
            <a:endCxn id="56" idx="2"/>
          </p:cNvCxnSpPr>
          <p:nvPr/>
        </p:nvCxnSpPr>
        <p:spPr bwMode="auto">
          <a:xfrm>
            <a:off x="6453188" y="3900488"/>
            <a:ext cx="501650" cy="539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97" name="AutoShape 145"/>
          <p:cNvCxnSpPr>
            <a:cxnSpLocks noChangeShapeType="1"/>
            <a:stCxn id="52" idx="4"/>
            <a:endCxn id="54" idx="0"/>
          </p:cNvCxnSpPr>
          <p:nvPr/>
        </p:nvCxnSpPr>
        <p:spPr bwMode="auto">
          <a:xfrm>
            <a:off x="6180138" y="2917825"/>
            <a:ext cx="28575" cy="366713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98" name="AutoShape 147"/>
          <p:cNvCxnSpPr>
            <a:cxnSpLocks noChangeShapeType="1"/>
            <a:stCxn id="54" idx="5"/>
            <a:endCxn id="60" idx="1"/>
          </p:cNvCxnSpPr>
          <p:nvPr/>
        </p:nvCxnSpPr>
        <p:spPr bwMode="auto">
          <a:xfrm rot="16200000" flipH="1">
            <a:off x="6323013" y="3322638"/>
            <a:ext cx="107950" cy="24765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99" name="AutoShape 148"/>
          <p:cNvCxnSpPr>
            <a:cxnSpLocks noChangeShapeType="1"/>
            <a:stCxn id="61" idx="2"/>
            <a:endCxn id="54" idx="7"/>
          </p:cNvCxnSpPr>
          <p:nvPr/>
        </p:nvCxnSpPr>
        <p:spPr bwMode="auto">
          <a:xfrm flipH="1">
            <a:off x="6253163" y="3143250"/>
            <a:ext cx="368300" cy="15875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00" name="AutoShape 149"/>
          <p:cNvCxnSpPr>
            <a:cxnSpLocks noChangeShapeType="1"/>
            <a:stCxn id="64" idx="4"/>
            <a:endCxn id="56" idx="0"/>
          </p:cNvCxnSpPr>
          <p:nvPr/>
        </p:nvCxnSpPr>
        <p:spPr bwMode="auto">
          <a:xfrm rot="16200000" flipH="1">
            <a:off x="6683375" y="3557588"/>
            <a:ext cx="428625" cy="24130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01" name="AutoShape 150"/>
          <p:cNvCxnSpPr>
            <a:cxnSpLocks noChangeShapeType="1"/>
            <a:stCxn id="56" idx="5"/>
            <a:endCxn id="77" idx="1"/>
          </p:cNvCxnSpPr>
          <p:nvPr/>
        </p:nvCxnSpPr>
        <p:spPr bwMode="auto">
          <a:xfrm rot="16200000" flipH="1">
            <a:off x="7177882" y="3883819"/>
            <a:ext cx="166687" cy="3968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02" name="AutoShape 151"/>
          <p:cNvCxnSpPr>
            <a:cxnSpLocks noChangeShapeType="1"/>
            <a:stCxn id="56" idx="4"/>
            <a:endCxn id="79" idx="0"/>
          </p:cNvCxnSpPr>
          <p:nvPr/>
        </p:nvCxnSpPr>
        <p:spPr bwMode="auto">
          <a:xfrm rot="16200000" flipH="1">
            <a:off x="7052469" y="3982244"/>
            <a:ext cx="58738" cy="12700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03" name="AutoShape 152"/>
          <p:cNvCxnSpPr>
            <a:cxnSpLocks noChangeShapeType="1"/>
          </p:cNvCxnSpPr>
          <p:nvPr/>
        </p:nvCxnSpPr>
        <p:spPr bwMode="auto">
          <a:xfrm flipV="1">
            <a:off x="7083425" y="3898900"/>
            <a:ext cx="701675" cy="58738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04" name="AutoShape 155"/>
          <p:cNvCxnSpPr>
            <a:cxnSpLocks noChangeShapeType="1"/>
            <a:stCxn id="82" idx="6"/>
            <a:endCxn id="57" idx="3"/>
          </p:cNvCxnSpPr>
          <p:nvPr/>
        </p:nvCxnSpPr>
        <p:spPr bwMode="auto">
          <a:xfrm flipV="1">
            <a:off x="8093075" y="4192588"/>
            <a:ext cx="200025" cy="357187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05" name="AutoShape 156"/>
          <p:cNvCxnSpPr>
            <a:cxnSpLocks noChangeShapeType="1"/>
            <a:stCxn id="57" idx="7"/>
            <a:endCxn id="85" idx="3"/>
          </p:cNvCxnSpPr>
          <p:nvPr/>
        </p:nvCxnSpPr>
        <p:spPr bwMode="auto">
          <a:xfrm flipV="1">
            <a:off x="8383588" y="3997325"/>
            <a:ext cx="95250" cy="106363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06" name="AutoShape 157"/>
          <p:cNvCxnSpPr>
            <a:cxnSpLocks noChangeShapeType="1"/>
            <a:stCxn id="87" idx="5"/>
            <a:endCxn id="57" idx="1"/>
          </p:cNvCxnSpPr>
          <p:nvPr/>
        </p:nvCxnSpPr>
        <p:spPr bwMode="auto">
          <a:xfrm>
            <a:off x="8135938" y="3910013"/>
            <a:ext cx="157162" cy="1936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07" name="AutoShape 158"/>
          <p:cNvCxnSpPr>
            <a:cxnSpLocks noChangeShapeType="1"/>
            <a:stCxn id="86" idx="4"/>
            <a:endCxn id="57" idx="0"/>
          </p:cNvCxnSpPr>
          <p:nvPr/>
        </p:nvCxnSpPr>
        <p:spPr bwMode="auto">
          <a:xfrm flipH="1">
            <a:off x="8337550" y="3702050"/>
            <a:ext cx="11113" cy="3841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08" name="AutoShape 159"/>
          <p:cNvCxnSpPr>
            <a:cxnSpLocks noChangeShapeType="1"/>
            <a:stCxn id="68" idx="5"/>
          </p:cNvCxnSpPr>
          <p:nvPr/>
        </p:nvCxnSpPr>
        <p:spPr bwMode="auto">
          <a:xfrm>
            <a:off x="7866063" y="2870200"/>
            <a:ext cx="53975" cy="131763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09" name="AutoShape 160"/>
          <p:cNvCxnSpPr>
            <a:cxnSpLocks noChangeShapeType="1"/>
            <a:stCxn id="59" idx="7"/>
            <a:endCxn id="67" idx="3"/>
          </p:cNvCxnSpPr>
          <p:nvPr/>
        </p:nvCxnSpPr>
        <p:spPr bwMode="auto">
          <a:xfrm flipV="1">
            <a:off x="7983538" y="2859088"/>
            <a:ext cx="128587" cy="14922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10" name="AutoShape 161"/>
          <p:cNvCxnSpPr>
            <a:cxnSpLocks noChangeShapeType="1"/>
            <a:stCxn id="59" idx="6"/>
            <a:endCxn id="66" idx="2"/>
          </p:cNvCxnSpPr>
          <p:nvPr/>
        </p:nvCxnSpPr>
        <p:spPr bwMode="auto">
          <a:xfrm>
            <a:off x="8002588" y="3051175"/>
            <a:ext cx="355600" cy="285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11" name="AutoShape 162"/>
          <p:cNvCxnSpPr>
            <a:cxnSpLocks noChangeShapeType="1"/>
            <a:stCxn id="65" idx="6"/>
            <a:endCxn id="59" idx="1"/>
          </p:cNvCxnSpPr>
          <p:nvPr/>
        </p:nvCxnSpPr>
        <p:spPr bwMode="auto">
          <a:xfrm flipV="1">
            <a:off x="7623175" y="3009900"/>
            <a:ext cx="269875" cy="49213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12" name="Straight Connector 111"/>
          <p:cNvCxnSpPr>
            <a:stCxn id="54" idx="6"/>
            <a:endCxn id="57" idx="1"/>
          </p:cNvCxnSpPr>
          <p:nvPr/>
        </p:nvCxnSpPr>
        <p:spPr bwMode="auto">
          <a:xfrm>
            <a:off x="6272213" y="3346450"/>
            <a:ext cx="2019300" cy="75723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>
            <a:stCxn id="66" idx="4"/>
            <a:endCxn id="86" idx="0"/>
          </p:cNvCxnSpPr>
          <p:nvPr/>
        </p:nvCxnSpPr>
        <p:spPr bwMode="auto">
          <a:xfrm rot="5400000">
            <a:off x="8166895" y="3323431"/>
            <a:ext cx="436562" cy="730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113"/>
          <p:cNvCxnSpPr>
            <a:stCxn id="68" idx="6"/>
            <a:endCxn id="67" idx="2"/>
          </p:cNvCxnSpPr>
          <p:nvPr/>
        </p:nvCxnSpPr>
        <p:spPr bwMode="auto">
          <a:xfrm flipV="1">
            <a:off x="7885113" y="2814638"/>
            <a:ext cx="207962" cy="1111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114"/>
          <p:cNvCxnSpPr>
            <a:stCxn id="67" idx="5"/>
            <a:endCxn id="66" idx="0"/>
          </p:cNvCxnSpPr>
          <p:nvPr/>
        </p:nvCxnSpPr>
        <p:spPr bwMode="auto">
          <a:xfrm rot="16200000" flipH="1">
            <a:off x="8231982" y="2828131"/>
            <a:ext cx="158750" cy="22066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>
            <a:stCxn id="68" idx="2"/>
            <a:endCxn id="65" idx="7"/>
          </p:cNvCxnSpPr>
          <p:nvPr/>
        </p:nvCxnSpPr>
        <p:spPr bwMode="auto">
          <a:xfrm rot="10800000" flipV="1">
            <a:off x="7604125" y="2827338"/>
            <a:ext cx="153988" cy="1873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/>
          <p:cNvCxnSpPr>
            <a:stCxn id="62" idx="6"/>
            <a:endCxn id="61" idx="1"/>
          </p:cNvCxnSpPr>
          <p:nvPr/>
        </p:nvCxnSpPr>
        <p:spPr bwMode="auto">
          <a:xfrm>
            <a:off x="6405563" y="3040063"/>
            <a:ext cx="233362" cy="571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>
            <a:stCxn id="52" idx="3"/>
            <a:endCxn id="63" idx="7"/>
          </p:cNvCxnSpPr>
          <p:nvPr/>
        </p:nvCxnSpPr>
        <p:spPr bwMode="auto">
          <a:xfrm rot="5400000">
            <a:off x="5861844" y="2901156"/>
            <a:ext cx="276225" cy="27146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/>
          <p:cNvCxnSpPr>
            <a:stCxn id="63" idx="4"/>
            <a:endCxn id="50" idx="0"/>
          </p:cNvCxnSpPr>
          <p:nvPr/>
        </p:nvCxnSpPr>
        <p:spPr bwMode="auto">
          <a:xfrm rot="5400000">
            <a:off x="5396707" y="3563144"/>
            <a:ext cx="704850" cy="14128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>
            <a:stCxn id="52" idx="5"/>
            <a:endCxn id="62" idx="1"/>
          </p:cNvCxnSpPr>
          <p:nvPr/>
        </p:nvCxnSpPr>
        <p:spPr bwMode="auto">
          <a:xfrm rot="16200000" flipH="1">
            <a:off x="6212681" y="2912269"/>
            <a:ext cx="96838" cy="698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stCxn id="60" idx="4"/>
            <a:endCxn id="74" idx="0"/>
          </p:cNvCxnSpPr>
          <p:nvPr/>
        </p:nvCxnSpPr>
        <p:spPr bwMode="auto">
          <a:xfrm rot="5400000">
            <a:off x="6351587" y="3643313"/>
            <a:ext cx="231775" cy="1587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>
            <a:stCxn id="60" idx="6"/>
            <a:endCxn id="64" idx="3"/>
          </p:cNvCxnSpPr>
          <p:nvPr/>
        </p:nvCxnSpPr>
        <p:spPr bwMode="auto">
          <a:xfrm flipV="1">
            <a:off x="6610350" y="3446463"/>
            <a:ext cx="120650" cy="984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/>
          <p:cNvCxnSpPr>
            <a:stCxn id="61" idx="6"/>
            <a:endCxn id="65" idx="2"/>
          </p:cNvCxnSpPr>
          <p:nvPr/>
        </p:nvCxnSpPr>
        <p:spPr bwMode="auto">
          <a:xfrm flipV="1">
            <a:off x="6748463" y="3059113"/>
            <a:ext cx="747712" cy="825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>
            <a:stCxn id="78" idx="6"/>
            <a:endCxn id="87" idx="2"/>
          </p:cNvCxnSpPr>
          <p:nvPr/>
        </p:nvCxnSpPr>
        <p:spPr bwMode="auto">
          <a:xfrm flipV="1">
            <a:off x="7910513" y="3867150"/>
            <a:ext cx="117475" cy="2857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>
            <a:stCxn id="77" idx="6"/>
            <a:endCxn id="82" idx="2"/>
          </p:cNvCxnSpPr>
          <p:nvPr/>
        </p:nvCxnSpPr>
        <p:spPr bwMode="auto">
          <a:xfrm>
            <a:off x="7569200" y="4210050"/>
            <a:ext cx="398463" cy="3397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/>
          <p:cNvCxnSpPr>
            <a:stCxn id="87" idx="4"/>
            <a:endCxn id="82" idx="0"/>
          </p:cNvCxnSpPr>
          <p:nvPr/>
        </p:nvCxnSpPr>
        <p:spPr bwMode="auto">
          <a:xfrm rot="5400000">
            <a:off x="7781926" y="4176712"/>
            <a:ext cx="557212" cy="6191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stCxn id="79" idx="6"/>
            <a:endCxn id="77" idx="2"/>
          </p:cNvCxnSpPr>
          <p:nvPr/>
        </p:nvCxnSpPr>
        <p:spPr bwMode="auto">
          <a:xfrm>
            <a:off x="7208838" y="4137025"/>
            <a:ext cx="233362" cy="730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/>
          <p:cNvCxnSpPr>
            <a:stCxn id="78" idx="4"/>
            <a:endCxn id="77" idx="7"/>
          </p:cNvCxnSpPr>
          <p:nvPr/>
        </p:nvCxnSpPr>
        <p:spPr bwMode="auto">
          <a:xfrm rot="5400000">
            <a:off x="7594601" y="3913187"/>
            <a:ext cx="207962" cy="29686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/>
          <p:cNvCxnSpPr>
            <a:stCxn id="79" idx="4"/>
            <a:endCxn id="70" idx="1"/>
          </p:cNvCxnSpPr>
          <p:nvPr/>
        </p:nvCxnSpPr>
        <p:spPr bwMode="auto">
          <a:xfrm rot="16200000" flipH="1">
            <a:off x="7068344" y="4275932"/>
            <a:ext cx="179387" cy="254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29"/>
          <p:cNvCxnSpPr>
            <a:stCxn id="71" idx="6"/>
            <a:endCxn id="70" idx="2"/>
          </p:cNvCxnSpPr>
          <p:nvPr/>
        </p:nvCxnSpPr>
        <p:spPr bwMode="auto">
          <a:xfrm flipV="1">
            <a:off x="6943725" y="4421188"/>
            <a:ext cx="209550" cy="1206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/>
          <p:cNvCxnSpPr>
            <a:stCxn id="79" idx="3"/>
            <a:endCxn id="71" idx="7"/>
          </p:cNvCxnSpPr>
          <p:nvPr/>
        </p:nvCxnSpPr>
        <p:spPr bwMode="auto">
          <a:xfrm rot="5400000">
            <a:off x="6854032" y="4250531"/>
            <a:ext cx="315912" cy="1746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/>
          <p:cNvCxnSpPr>
            <a:stCxn id="86" idx="5"/>
            <a:endCxn id="85" idx="7"/>
          </p:cNvCxnSpPr>
          <p:nvPr/>
        </p:nvCxnSpPr>
        <p:spPr bwMode="auto">
          <a:xfrm rot="16200000" flipH="1">
            <a:off x="8368506" y="3707607"/>
            <a:ext cx="225425" cy="17621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3" name="Straight Connector 132"/>
          <p:cNvCxnSpPr>
            <a:stCxn id="87" idx="7"/>
            <a:endCxn id="86" idx="3"/>
          </p:cNvCxnSpPr>
          <p:nvPr/>
        </p:nvCxnSpPr>
        <p:spPr bwMode="auto">
          <a:xfrm rot="5400000" flipH="1" flipV="1">
            <a:off x="8150225" y="3668713"/>
            <a:ext cx="138113" cy="16668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traight Connector 133"/>
          <p:cNvCxnSpPr>
            <a:stCxn id="87" idx="0"/>
            <a:endCxn id="66" idx="3"/>
          </p:cNvCxnSpPr>
          <p:nvPr/>
        </p:nvCxnSpPr>
        <p:spPr bwMode="auto">
          <a:xfrm rot="5400000" flipH="1" flipV="1">
            <a:off x="7893050" y="3321051"/>
            <a:ext cx="681037" cy="28416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Connector 134"/>
          <p:cNvCxnSpPr>
            <a:stCxn id="65" idx="5"/>
            <a:endCxn id="87" idx="0"/>
          </p:cNvCxnSpPr>
          <p:nvPr/>
        </p:nvCxnSpPr>
        <p:spPr bwMode="auto">
          <a:xfrm rot="16200000" flipH="1">
            <a:off x="7497763" y="3209925"/>
            <a:ext cx="700087" cy="48736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6" name="Straight Connector 135"/>
          <p:cNvCxnSpPr>
            <a:stCxn id="50" idx="4"/>
            <a:endCxn id="72" idx="2"/>
          </p:cNvCxnSpPr>
          <p:nvPr/>
        </p:nvCxnSpPr>
        <p:spPr bwMode="auto">
          <a:xfrm rot="16200000" flipH="1">
            <a:off x="5577682" y="4212431"/>
            <a:ext cx="635000" cy="43338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7" name="Straight Connector 136"/>
          <p:cNvCxnSpPr>
            <a:stCxn id="50" idx="6"/>
            <a:endCxn id="73" idx="2"/>
          </p:cNvCxnSpPr>
          <p:nvPr/>
        </p:nvCxnSpPr>
        <p:spPr bwMode="auto">
          <a:xfrm>
            <a:off x="5741988" y="4048125"/>
            <a:ext cx="152400" cy="4603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8" name="Straight Connector 137"/>
          <p:cNvCxnSpPr>
            <a:stCxn id="73" idx="7"/>
            <a:endCxn id="75" idx="3"/>
          </p:cNvCxnSpPr>
          <p:nvPr/>
        </p:nvCxnSpPr>
        <p:spPr bwMode="auto">
          <a:xfrm rot="5400000" flipH="1" flipV="1">
            <a:off x="5978525" y="4006851"/>
            <a:ext cx="66675" cy="190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/>
          <p:cNvCxnSpPr>
            <a:stCxn id="50" idx="7"/>
            <a:endCxn id="75" idx="2"/>
          </p:cNvCxnSpPr>
          <p:nvPr/>
        </p:nvCxnSpPr>
        <p:spPr bwMode="auto">
          <a:xfrm rot="5400000" flipH="1" flipV="1">
            <a:off x="5831682" y="3831431"/>
            <a:ext cx="63500" cy="28098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0" name="Straight Connector 139"/>
          <p:cNvCxnSpPr>
            <a:stCxn id="75" idx="6"/>
            <a:endCxn id="74" idx="2"/>
          </p:cNvCxnSpPr>
          <p:nvPr/>
        </p:nvCxnSpPr>
        <p:spPr bwMode="auto">
          <a:xfrm flipV="1">
            <a:off x="6130925" y="3900488"/>
            <a:ext cx="193675" cy="3968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Straight Connector 140"/>
          <p:cNvCxnSpPr>
            <a:stCxn id="75" idx="7"/>
            <a:endCxn id="60" idx="3"/>
          </p:cNvCxnSpPr>
          <p:nvPr/>
        </p:nvCxnSpPr>
        <p:spPr bwMode="auto">
          <a:xfrm rot="5400000" flipH="1" flipV="1">
            <a:off x="6151562" y="3548063"/>
            <a:ext cx="309563" cy="38893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2" name="Straight Connector 141"/>
          <p:cNvCxnSpPr>
            <a:stCxn id="72" idx="7"/>
            <a:endCxn id="71" idx="2"/>
          </p:cNvCxnSpPr>
          <p:nvPr/>
        </p:nvCxnSpPr>
        <p:spPr bwMode="auto">
          <a:xfrm rot="5400000" flipH="1" flipV="1">
            <a:off x="6438106" y="4323557"/>
            <a:ext cx="161925" cy="59531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3" name="Straight Connector 142"/>
          <p:cNvCxnSpPr>
            <a:stCxn id="72" idx="5"/>
            <a:endCxn id="69" idx="2"/>
          </p:cNvCxnSpPr>
          <p:nvPr/>
        </p:nvCxnSpPr>
        <p:spPr bwMode="auto">
          <a:xfrm rot="16200000" flipH="1">
            <a:off x="6400801" y="4610100"/>
            <a:ext cx="273050" cy="6318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Connector 143"/>
          <p:cNvCxnSpPr>
            <a:stCxn id="69" idx="6"/>
            <a:endCxn id="81" idx="2"/>
          </p:cNvCxnSpPr>
          <p:nvPr/>
        </p:nvCxnSpPr>
        <p:spPr bwMode="auto">
          <a:xfrm>
            <a:off x="6980238" y="5062538"/>
            <a:ext cx="354012" cy="698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5" name="Straight Connector 144"/>
          <p:cNvCxnSpPr>
            <a:stCxn id="81" idx="5"/>
            <a:endCxn id="80" idx="2"/>
          </p:cNvCxnSpPr>
          <p:nvPr/>
        </p:nvCxnSpPr>
        <p:spPr bwMode="auto">
          <a:xfrm rot="16200000" flipH="1">
            <a:off x="7537451" y="5081587"/>
            <a:ext cx="106362" cy="29686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6" name="Straight Connector 145"/>
          <p:cNvCxnSpPr>
            <a:stCxn id="76" idx="7"/>
            <a:endCxn id="83" idx="3"/>
          </p:cNvCxnSpPr>
          <p:nvPr/>
        </p:nvCxnSpPr>
        <p:spPr bwMode="auto">
          <a:xfrm rot="5400000" flipH="1" flipV="1">
            <a:off x="7908925" y="4552951"/>
            <a:ext cx="319087" cy="48101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47" name="Oval 100"/>
          <p:cNvSpPr>
            <a:spLocks noChangeArrowheads="1"/>
          </p:cNvSpPr>
          <p:nvPr/>
        </p:nvSpPr>
        <p:spPr bwMode="auto">
          <a:xfrm>
            <a:off x="6113463" y="2789238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cxnSp>
        <p:nvCxnSpPr>
          <p:cNvPr id="148" name="Straight Connector 147"/>
          <p:cNvCxnSpPr>
            <a:endCxn id="68" idx="2"/>
          </p:cNvCxnSpPr>
          <p:nvPr/>
        </p:nvCxnSpPr>
        <p:spPr bwMode="auto">
          <a:xfrm>
            <a:off x="6237288" y="2814638"/>
            <a:ext cx="1520825" cy="127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9" name="Straight Connector 148"/>
          <p:cNvCxnSpPr>
            <a:endCxn id="87" idx="1"/>
          </p:cNvCxnSpPr>
          <p:nvPr/>
        </p:nvCxnSpPr>
        <p:spPr bwMode="auto">
          <a:xfrm>
            <a:off x="6840538" y="3406775"/>
            <a:ext cx="1204912" cy="4159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0" name="Straight Connector 149"/>
          <p:cNvCxnSpPr>
            <a:endCxn id="66" idx="3"/>
          </p:cNvCxnSpPr>
          <p:nvPr/>
        </p:nvCxnSpPr>
        <p:spPr bwMode="auto">
          <a:xfrm flipV="1">
            <a:off x="6835775" y="3124200"/>
            <a:ext cx="1539875" cy="26828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Straight Connector 150"/>
          <p:cNvCxnSpPr>
            <a:endCxn id="65" idx="1"/>
          </p:cNvCxnSpPr>
          <p:nvPr/>
        </p:nvCxnSpPr>
        <p:spPr bwMode="auto">
          <a:xfrm>
            <a:off x="6249988" y="2862263"/>
            <a:ext cx="1263650" cy="1524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53" name="TextBox 152"/>
          <p:cNvSpPr txBox="1">
            <a:spLocks noChangeArrowheads="1"/>
          </p:cNvSpPr>
          <p:nvPr/>
        </p:nvSpPr>
        <p:spPr bwMode="auto">
          <a:xfrm>
            <a:off x="6159500" y="3787775"/>
            <a:ext cx="309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s-ES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" name="TextBox 154"/>
          <p:cNvSpPr txBox="1">
            <a:spLocks noChangeArrowheads="1"/>
          </p:cNvSpPr>
          <p:nvPr/>
        </p:nvSpPr>
        <p:spPr bwMode="auto">
          <a:xfrm>
            <a:off x="8310563" y="3979863"/>
            <a:ext cx="3095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es-ES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" name="Rectangle 162"/>
          <p:cNvSpPr>
            <a:spLocks noChangeArrowheads="1"/>
          </p:cNvSpPr>
          <p:nvPr/>
        </p:nvSpPr>
        <p:spPr bwMode="auto">
          <a:xfrm>
            <a:off x="122238" y="4403725"/>
            <a:ext cx="4779962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tabLst>
                <a:tab pos="285750" algn="l"/>
                <a:tab pos="4171950" algn="l"/>
              </a:tabLst>
            </a:pP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q</a:t>
            </a:r>
            <a:r>
              <a:rPr lang="en-US">
                <a:solidFill>
                  <a:srgbClr val="002060"/>
                </a:solidFill>
                <a:latin typeface="Calibri" pitchFamily="34" charset="0"/>
                <a:cs typeface="Times New Roman" pitchFamily="18" charset="0"/>
                <a:sym typeface="Symbol" pitchFamily="18" charset="2"/>
              </a:rPr>
              <a:t>:  	Maximum (exact) number of hub arcs</a:t>
            </a:r>
            <a:endParaRPr lang="en-US" i="1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130000"/>
              </a:lnSpc>
              <a:tabLst>
                <a:tab pos="285750" algn="l"/>
                <a:tab pos="4171950" algn="l"/>
              </a:tabLst>
            </a:pP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</a:t>
            </a:r>
            <a:r>
              <a:rPr lang="en-US">
                <a:solidFill>
                  <a:srgbClr val="002060"/>
                </a:solidFill>
                <a:latin typeface="Calibri" pitchFamily="34" charset="0"/>
                <a:cs typeface="Times New Roman" pitchFamily="18" charset="0"/>
                <a:sym typeface="Symbol" pitchFamily="18" charset="2"/>
              </a:rPr>
              <a:t>:  	Maximum  (exact) number of hub nodes</a:t>
            </a:r>
            <a:endParaRPr lang="es-ES">
              <a:solidFill>
                <a:srgbClr val="002060"/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164" name="Rectangle 163"/>
          <p:cNvSpPr>
            <a:spLocks noChangeArrowheads="1"/>
          </p:cNvSpPr>
          <p:nvPr/>
        </p:nvSpPr>
        <p:spPr bwMode="auto">
          <a:xfrm>
            <a:off x="127000" y="2846388"/>
            <a:ext cx="5181600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defTabSz="276225">
              <a:lnSpc>
                <a:spcPct val="150000"/>
              </a:lnSpc>
              <a:buFont typeface="Wingdings" pitchFamily="2" charset="2"/>
              <a:buChar char="§"/>
            </a:pPr>
            <a:r>
              <a:rPr lang="es-ES">
                <a:solidFill>
                  <a:schemeClr val="accent2"/>
                </a:solidFill>
                <a:latin typeface="Calibri" pitchFamily="34" charset="0"/>
                <a:cs typeface="Times New Roman" pitchFamily="18" charset="0"/>
                <a:sym typeface="Symbol" pitchFamily="18" charset="2"/>
              </a:rPr>
              <a:t>Commodities demand is routed via hub arcs</a:t>
            </a:r>
            <a:endParaRPr lang="es-ES">
              <a:solidFill>
                <a:schemeClr val="accent2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266700" indent="-266700" defTabSz="276225">
              <a:lnSpc>
                <a:spcPct val="150000"/>
              </a:lnSpc>
              <a:buFont typeface="Wingdings" pitchFamily="2" charset="2"/>
              <a:buChar char="§"/>
            </a:pPr>
            <a:r>
              <a:rPr lang="es-ES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If an arc hub is set-up then hub nodes are also established at both endnodes</a:t>
            </a:r>
            <a:endParaRPr lang="es-ES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3" name="Oval 172"/>
          <p:cNvSpPr/>
          <p:nvPr/>
        </p:nvSpPr>
        <p:spPr>
          <a:xfrm>
            <a:off x="8364538" y="3024188"/>
            <a:ext cx="119062" cy="1143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74" name="Oval 173"/>
          <p:cNvSpPr/>
          <p:nvPr/>
        </p:nvSpPr>
        <p:spPr>
          <a:xfrm>
            <a:off x="6486525" y="3487738"/>
            <a:ext cx="119063" cy="1143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75" name="Oval 174"/>
          <p:cNvSpPr/>
          <p:nvPr/>
        </p:nvSpPr>
        <p:spPr>
          <a:xfrm>
            <a:off x="6819900" y="4484688"/>
            <a:ext cx="119063" cy="1143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76" name="Oval 175"/>
          <p:cNvSpPr/>
          <p:nvPr/>
        </p:nvSpPr>
        <p:spPr>
          <a:xfrm>
            <a:off x="6126163" y="4294188"/>
            <a:ext cx="119062" cy="1143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77" name="Oval 176"/>
          <p:cNvSpPr/>
          <p:nvPr/>
        </p:nvSpPr>
        <p:spPr>
          <a:xfrm>
            <a:off x="7789863" y="3840163"/>
            <a:ext cx="119062" cy="1143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78" name="Oval 177"/>
          <p:cNvSpPr/>
          <p:nvPr/>
        </p:nvSpPr>
        <p:spPr>
          <a:xfrm>
            <a:off x="6954838" y="3897313"/>
            <a:ext cx="119062" cy="1143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79" name="Oval 178"/>
          <p:cNvSpPr/>
          <p:nvPr/>
        </p:nvSpPr>
        <p:spPr>
          <a:xfrm>
            <a:off x="7880350" y="2997200"/>
            <a:ext cx="119063" cy="1143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80" name="Oval 179"/>
          <p:cNvSpPr/>
          <p:nvPr/>
        </p:nvSpPr>
        <p:spPr>
          <a:xfrm>
            <a:off x="6148388" y="3292475"/>
            <a:ext cx="119062" cy="1143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81" name="Oval 180"/>
          <p:cNvSpPr/>
          <p:nvPr/>
        </p:nvSpPr>
        <p:spPr>
          <a:xfrm>
            <a:off x="8027988" y="3806825"/>
            <a:ext cx="119062" cy="1143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82" name="Oval 181"/>
          <p:cNvSpPr/>
          <p:nvPr/>
        </p:nvSpPr>
        <p:spPr>
          <a:xfrm>
            <a:off x="7496175" y="3001963"/>
            <a:ext cx="119063" cy="1143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6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1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9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4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9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5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8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1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4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0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3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6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9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>
                      <p:stCondLst>
                        <p:cond delay="indefinite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  <p:bldP spid="52" grpId="0" animBg="1"/>
      <p:bldP spid="53" grpId="0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147" grpId="0" animBg="1"/>
      <p:bldP spid="153" grpId="0"/>
      <p:bldP spid="155" grpId="0"/>
      <p:bldP spid="163" grpId="0"/>
      <p:bldP spid="164" grpId="0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93"/>
          <p:cNvSpPr>
            <a:spLocks noChangeArrowheads="1"/>
          </p:cNvSpPr>
          <p:nvPr/>
        </p:nvSpPr>
        <p:spPr bwMode="auto">
          <a:xfrm>
            <a:off x="227013" y="790575"/>
            <a:ext cx="6591300" cy="2357438"/>
          </a:xfrm>
          <a:prstGeom prst="rect">
            <a:avLst/>
          </a:prstGeom>
          <a:noFill/>
          <a:ln w="9525">
            <a:solidFill>
              <a:srgbClr val="46466A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tabLst>
                <a:tab pos="4171950" algn="l"/>
              </a:tabLst>
            </a:pPr>
            <a:r>
              <a:rPr lang="es-ES" sz="1600" i="1">
                <a:solidFill>
                  <a:srgbClr val="46466A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</a:t>
            </a:r>
            <a:r>
              <a:rPr lang="es-ES" sz="1600" i="1" baseline="-25000">
                <a:solidFill>
                  <a:srgbClr val="46466A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r>
              <a:rPr lang="es-ES" sz="1600">
                <a:solidFill>
                  <a:srgbClr val="46466A"/>
                </a:solidFill>
                <a:latin typeface="Calibri" pitchFamily="34" charset="0"/>
                <a:cs typeface="Times New Roman" pitchFamily="18" charset="0"/>
                <a:sym typeface="Symbol" pitchFamily="18" charset="2"/>
              </a:rPr>
              <a:t>: </a:t>
            </a:r>
            <a:r>
              <a:rPr lang="es-ES" sz="1600">
                <a:solidFill>
                  <a:srgbClr val="008A00"/>
                </a:solidFill>
                <a:latin typeface="Calibri" pitchFamily="34" charset="0"/>
                <a:sym typeface="Symbol" pitchFamily="18" charset="2"/>
              </a:rPr>
              <a:t>unit routing cost </a:t>
            </a:r>
            <a:r>
              <a:rPr lang="es-ES" sz="1600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from </a:t>
            </a:r>
            <a:r>
              <a:rPr lang="es-ES" sz="16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s-ES" sz="1600">
                <a:solidFill>
                  <a:srgbClr val="002060"/>
                </a:solidFill>
                <a:latin typeface="Arial Narrow" pitchFamily="34" charset="0"/>
                <a:sym typeface="Symbol" pitchFamily="18" charset="2"/>
              </a:rPr>
              <a:t> </a:t>
            </a:r>
            <a:r>
              <a:rPr lang="es-ES" sz="1600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to </a:t>
            </a:r>
            <a:r>
              <a:rPr lang="es-ES" sz="16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			i</a:t>
            </a:r>
            <a:r>
              <a:rPr lang="es-ES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s-ES" sz="16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es-ES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s-ES" sz="16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</a:t>
            </a:r>
            <a:r>
              <a:rPr lang="es-ES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es-ES" sz="1600" i="1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130000"/>
              </a:lnSpc>
              <a:tabLst>
                <a:tab pos="4171950" algn="l"/>
              </a:tabLst>
            </a:pPr>
            <a:endParaRPr lang="es-ES" sz="1600" i="1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130000"/>
              </a:lnSpc>
              <a:tabLst>
                <a:tab pos="4171950" algn="l"/>
              </a:tabLst>
            </a:pPr>
            <a:r>
              <a:rPr lang="es-ES" sz="16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g</a:t>
            </a:r>
            <a:r>
              <a:rPr lang="es-ES" sz="1600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</a:t>
            </a:r>
            <a:r>
              <a:rPr lang="es-ES" sz="16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 </a:t>
            </a:r>
            <a:r>
              <a:rPr lang="es-ES" sz="1600">
                <a:solidFill>
                  <a:srgbClr val="008A00"/>
                </a:solidFill>
                <a:latin typeface="Calibri" pitchFamily="34" charset="0"/>
                <a:sym typeface="Symbol" pitchFamily="18" charset="2"/>
              </a:rPr>
              <a:t>set-up cost </a:t>
            </a:r>
            <a:r>
              <a:rPr lang="es-ES" sz="1600">
                <a:solidFill>
                  <a:srgbClr val="46466A"/>
                </a:solidFill>
                <a:latin typeface="Calibri" pitchFamily="34" charset="0"/>
                <a:sym typeface="Symbol" pitchFamily="18" charset="2"/>
              </a:rPr>
              <a:t>for hub arc </a:t>
            </a:r>
            <a:r>
              <a:rPr lang="es-ES" sz="1600" i="1">
                <a:solidFill>
                  <a:srgbClr val="46466A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</a:t>
            </a:r>
            <a:r>
              <a:rPr lang="es-ES" sz="16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		</a:t>
            </a:r>
            <a:r>
              <a:rPr lang="es-ES" sz="16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</a:t>
            </a:r>
            <a:r>
              <a:rPr lang="es-ES" sz="16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s-ES" sz="16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</a:t>
            </a:r>
            <a:r>
              <a:rPr lang="es-ES" sz="16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  <a:p>
            <a:pPr>
              <a:lnSpc>
                <a:spcPct val="130000"/>
              </a:lnSpc>
              <a:tabLst>
                <a:tab pos="4171950" algn="l"/>
              </a:tabLst>
            </a:pPr>
            <a:endParaRPr lang="es-ES" sz="1600">
              <a:solidFill>
                <a:srgbClr val="008A00"/>
              </a:solidFill>
              <a:latin typeface="Calibri" pitchFamily="34" charset="0"/>
              <a:sym typeface="Symbol" pitchFamily="18" charset="2"/>
            </a:endParaRPr>
          </a:p>
          <a:p>
            <a:pPr>
              <a:lnSpc>
                <a:spcPct val="130000"/>
              </a:lnSpc>
              <a:tabLst>
                <a:tab pos="4171950" algn="l"/>
              </a:tabLst>
            </a:pPr>
            <a:r>
              <a:rPr lang="es-ES" sz="16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s-ES" sz="1600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lang="es-ES" sz="16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s-ES" sz="16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 </a:t>
            </a:r>
            <a:r>
              <a:rPr lang="es-ES" sz="1600">
                <a:solidFill>
                  <a:srgbClr val="008A00"/>
                </a:solidFill>
                <a:latin typeface="Calibri" pitchFamily="34" charset="0"/>
              </a:rPr>
              <a:t>set-up cost </a:t>
            </a:r>
            <a:r>
              <a:rPr lang="es-ES" sz="1600">
                <a:solidFill>
                  <a:srgbClr val="46466A"/>
                </a:solidFill>
                <a:latin typeface="Calibri" pitchFamily="34" charset="0"/>
              </a:rPr>
              <a:t>for hub vertex</a:t>
            </a:r>
            <a:r>
              <a:rPr lang="es-ES" sz="1600">
                <a:solidFill>
                  <a:srgbClr val="46466A"/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s-ES" sz="1600" i="1">
                <a:solidFill>
                  <a:srgbClr val="46466A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lang="es-ES" sz="16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		</a:t>
            </a:r>
            <a:r>
              <a:rPr lang="es-ES" sz="16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lang="es-ES" sz="16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s-ES" sz="16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</a:t>
            </a:r>
            <a:r>
              <a:rPr lang="es-ES" sz="16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es-ES" sz="1600" i="1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120000"/>
              </a:lnSpc>
              <a:tabLst>
                <a:tab pos="4171950" algn="l"/>
              </a:tabLst>
            </a:pPr>
            <a:endParaRPr lang="es-ES" sz="1600" i="1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150000"/>
              </a:lnSpc>
              <a:tabLst>
                <a:tab pos="4171950" algn="l"/>
              </a:tabLst>
            </a:pPr>
            <a:r>
              <a:rPr lang="es-ES" sz="16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</a:t>
            </a:r>
            <a:r>
              <a:rPr lang="es-ES" sz="1600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ek</a:t>
            </a:r>
            <a:r>
              <a:rPr lang="es-ES" sz="1600">
                <a:latin typeface="Arial Narrow" pitchFamily="34" charset="0"/>
                <a:sym typeface="Symbol" pitchFamily="18" charset="2"/>
              </a:rPr>
              <a:t>: </a:t>
            </a:r>
            <a:r>
              <a:rPr lang="es-ES" sz="1600">
                <a:solidFill>
                  <a:srgbClr val="008A00"/>
                </a:solidFill>
                <a:latin typeface="Calibri" pitchFamily="34" charset="0"/>
                <a:sym typeface="Symbol" pitchFamily="18" charset="2"/>
              </a:rPr>
              <a:t>routing cost for commodity </a:t>
            </a:r>
            <a:r>
              <a:rPr lang="en-US" sz="16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</a:t>
            </a:r>
            <a:r>
              <a:rPr lang="en-US" sz="16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 </a:t>
            </a:r>
            <a:r>
              <a:rPr lang="es-ES" sz="1600">
                <a:solidFill>
                  <a:srgbClr val="669900"/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s-ES" sz="1600">
                <a:latin typeface="Calibri" pitchFamily="34" charset="0"/>
                <a:sym typeface="Symbol" pitchFamily="18" charset="2"/>
              </a:rPr>
              <a:t> </a:t>
            </a:r>
            <a:r>
              <a:rPr lang="es-ES" sz="1600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via hub arc </a:t>
            </a:r>
            <a:r>
              <a:rPr lang="es-ES" sz="16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e=(u,v) 	 k</a:t>
            </a:r>
            <a:r>
              <a:rPr lang="es-ES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s-ES" sz="16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K, e</a:t>
            </a:r>
            <a:r>
              <a:rPr lang="es-ES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s-ES" sz="16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</a:t>
            </a:r>
          </a:p>
        </p:txBody>
      </p:sp>
      <p:cxnSp>
        <p:nvCxnSpPr>
          <p:cNvPr id="6" name="Straight Connector 5"/>
          <p:cNvCxnSpPr>
            <a:stCxn id="25638" idx="6"/>
            <a:endCxn id="25660" idx="6"/>
          </p:cNvCxnSpPr>
          <p:nvPr/>
        </p:nvCxnSpPr>
        <p:spPr>
          <a:xfrm flipV="1">
            <a:off x="7145338" y="4795838"/>
            <a:ext cx="828675" cy="5873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 6"/>
          <p:cNvSpPr/>
          <p:nvPr/>
        </p:nvSpPr>
        <p:spPr>
          <a:xfrm>
            <a:off x="6450013" y="4797425"/>
            <a:ext cx="1957387" cy="252413"/>
          </a:xfrm>
          <a:custGeom>
            <a:avLst/>
            <a:gdLst>
              <a:gd name="connsiteX0" fmla="*/ 0 w 1957387"/>
              <a:gd name="connsiteY0" fmla="*/ 0 h 252412"/>
              <a:gd name="connsiteX1" fmla="*/ 638175 w 1957387"/>
              <a:gd name="connsiteY1" fmla="*/ 61912 h 252412"/>
              <a:gd name="connsiteX2" fmla="*/ 1457325 w 1957387"/>
              <a:gd name="connsiteY2" fmla="*/ 14287 h 252412"/>
              <a:gd name="connsiteX3" fmla="*/ 1957387 w 1957387"/>
              <a:gd name="connsiteY3" fmla="*/ 252412 h 252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7387" h="252412">
                <a:moveTo>
                  <a:pt x="0" y="0"/>
                </a:moveTo>
                <a:lnTo>
                  <a:pt x="638175" y="61912"/>
                </a:lnTo>
                <a:lnTo>
                  <a:pt x="1457325" y="14287"/>
                </a:lnTo>
                <a:lnTo>
                  <a:pt x="1957387" y="252412"/>
                </a:lnTo>
              </a:path>
            </a:pathLst>
          </a:custGeom>
          <a:ln w="127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cxnSp>
        <p:nvCxnSpPr>
          <p:cNvPr id="8" name="Straight Connector 7"/>
          <p:cNvCxnSpPr>
            <a:stCxn id="25644" idx="5"/>
            <a:endCxn id="25642" idx="1"/>
          </p:cNvCxnSpPr>
          <p:nvPr/>
        </p:nvCxnSpPr>
        <p:spPr bwMode="auto">
          <a:xfrm rot="16200000" flipH="1">
            <a:off x="6299994" y="4134644"/>
            <a:ext cx="415925" cy="11588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AutoShape 198"/>
          <p:cNvCxnSpPr>
            <a:cxnSpLocks noChangeShapeType="1"/>
            <a:stCxn id="25638" idx="5"/>
            <a:endCxn id="25640" idx="0"/>
          </p:cNvCxnSpPr>
          <p:nvPr/>
        </p:nvCxnSpPr>
        <p:spPr bwMode="auto">
          <a:xfrm rot="16200000" flipH="1">
            <a:off x="6926263" y="5099050"/>
            <a:ext cx="781050" cy="38100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0" name="AutoShape 138"/>
          <p:cNvCxnSpPr>
            <a:cxnSpLocks noChangeShapeType="1"/>
            <a:stCxn id="25653" idx="5"/>
            <a:endCxn id="25640" idx="2"/>
          </p:cNvCxnSpPr>
          <p:nvPr/>
        </p:nvCxnSpPr>
        <p:spPr bwMode="auto">
          <a:xfrm>
            <a:off x="6988175" y="5484813"/>
            <a:ext cx="455613" cy="2571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1" name="AutoShape 142"/>
          <p:cNvCxnSpPr>
            <a:cxnSpLocks noChangeShapeType="1"/>
            <a:stCxn id="25640" idx="5"/>
          </p:cNvCxnSpPr>
          <p:nvPr/>
        </p:nvCxnSpPr>
        <p:spPr bwMode="auto">
          <a:xfrm rot="16200000" flipH="1">
            <a:off x="7519194" y="5818982"/>
            <a:ext cx="357187" cy="29210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2" name="AutoShape 144"/>
          <p:cNvCxnSpPr>
            <a:cxnSpLocks noChangeShapeType="1"/>
            <a:stCxn id="25645" idx="6"/>
            <a:endCxn id="25636" idx="2"/>
          </p:cNvCxnSpPr>
          <p:nvPr/>
        </p:nvCxnSpPr>
        <p:spPr bwMode="auto">
          <a:xfrm>
            <a:off x="5946775" y="4119563"/>
            <a:ext cx="261938" cy="128587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3" name="AutoShape 146"/>
          <p:cNvCxnSpPr>
            <a:cxnSpLocks noChangeShapeType="1"/>
            <a:stCxn id="25644" idx="3"/>
            <a:endCxn id="25636" idx="0"/>
          </p:cNvCxnSpPr>
          <p:nvPr/>
        </p:nvCxnSpPr>
        <p:spPr bwMode="auto">
          <a:xfrm flipH="1">
            <a:off x="6272213" y="3983038"/>
            <a:ext cx="88900" cy="20161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4" name="AutoShape 153"/>
          <p:cNvCxnSpPr>
            <a:cxnSpLocks noChangeShapeType="1"/>
            <a:stCxn id="25639" idx="5"/>
            <a:endCxn id="25666" idx="1"/>
          </p:cNvCxnSpPr>
          <p:nvPr/>
        </p:nvCxnSpPr>
        <p:spPr bwMode="auto">
          <a:xfrm>
            <a:off x="8447088" y="5092700"/>
            <a:ext cx="196850" cy="214313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5" name="AutoShape 154"/>
          <p:cNvCxnSpPr>
            <a:cxnSpLocks noChangeShapeType="1"/>
            <a:stCxn id="25639" idx="4"/>
            <a:endCxn id="25665" idx="0"/>
          </p:cNvCxnSpPr>
          <p:nvPr/>
        </p:nvCxnSpPr>
        <p:spPr bwMode="auto">
          <a:xfrm>
            <a:off x="8401050" y="5110163"/>
            <a:ext cx="19050" cy="31750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6" name="AutoShape 171"/>
          <p:cNvCxnSpPr>
            <a:cxnSpLocks noChangeShapeType="1"/>
            <a:stCxn id="25640" idx="7"/>
            <a:endCxn id="25641" idx="3"/>
          </p:cNvCxnSpPr>
          <p:nvPr/>
        </p:nvCxnSpPr>
        <p:spPr bwMode="auto">
          <a:xfrm rot="5400000" flipH="1" flipV="1">
            <a:off x="6904038" y="4645025"/>
            <a:ext cx="1701800" cy="40640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7" name="Straight Connector 16"/>
          <p:cNvCxnSpPr>
            <a:stCxn id="25637" idx="5"/>
            <a:endCxn id="25640" idx="2"/>
          </p:cNvCxnSpPr>
          <p:nvPr/>
        </p:nvCxnSpPr>
        <p:spPr bwMode="auto">
          <a:xfrm rot="16200000" flipH="1">
            <a:off x="6645275" y="4943475"/>
            <a:ext cx="449263" cy="114776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25643" idx="5"/>
            <a:endCxn id="25646" idx="0"/>
          </p:cNvCxnSpPr>
          <p:nvPr/>
        </p:nvCxnSpPr>
        <p:spPr bwMode="auto">
          <a:xfrm rot="16200000" flipH="1">
            <a:off x="6738938" y="4138613"/>
            <a:ext cx="155575" cy="476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25664" idx="5"/>
            <a:endCxn id="25665" idx="1"/>
          </p:cNvCxnSpPr>
          <p:nvPr/>
        </p:nvCxnSpPr>
        <p:spPr bwMode="auto">
          <a:xfrm rot="5400000" flipH="1" flipV="1">
            <a:off x="8231981" y="5352257"/>
            <a:ext cx="47625" cy="23653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endCxn id="25666" idx="3"/>
          </p:cNvCxnSpPr>
          <p:nvPr/>
        </p:nvCxnSpPr>
        <p:spPr bwMode="auto">
          <a:xfrm flipV="1">
            <a:off x="8470900" y="5395913"/>
            <a:ext cx="174625" cy="7937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stCxn id="25667" idx="5"/>
            <a:endCxn id="25666" idx="0"/>
          </p:cNvCxnSpPr>
          <p:nvPr/>
        </p:nvCxnSpPr>
        <p:spPr bwMode="auto">
          <a:xfrm rot="16200000" flipH="1">
            <a:off x="8464550" y="5064125"/>
            <a:ext cx="393700" cy="571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25658" idx="5"/>
            <a:endCxn id="25662" idx="7"/>
          </p:cNvCxnSpPr>
          <p:nvPr/>
        </p:nvCxnSpPr>
        <p:spPr bwMode="auto">
          <a:xfrm rot="16200000" flipH="1">
            <a:off x="7802563" y="6030913"/>
            <a:ext cx="196850" cy="190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endCxn id="25650" idx="2"/>
          </p:cNvCxnSpPr>
          <p:nvPr/>
        </p:nvCxnSpPr>
        <p:spPr bwMode="auto">
          <a:xfrm flipV="1">
            <a:off x="6454775" y="3727450"/>
            <a:ext cx="1366838" cy="1651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endCxn id="25657" idx="0"/>
          </p:cNvCxnSpPr>
          <p:nvPr/>
        </p:nvCxnSpPr>
        <p:spPr bwMode="auto">
          <a:xfrm rot="16200000" flipH="1">
            <a:off x="5713413" y="4360862"/>
            <a:ext cx="628650" cy="20637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AutoShape 163"/>
          <p:cNvCxnSpPr>
            <a:cxnSpLocks noChangeShapeType="1"/>
            <a:stCxn id="25637" idx="7"/>
            <a:endCxn id="25638" idx="3"/>
          </p:cNvCxnSpPr>
          <p:nvPr/>
        </p:nvCxnSpPr>
        <p:spPr bwMode="auto">
          <a:xfrm rot="5400000" flipH="1" flipV="1">
            <a:off x="6512719" y="4682331"/>
            <a:ext cx="307975" cy="741363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6" name="AutoShape 166"/>
          <p:cNvCxnSpPr>
            <a:cxnSpLocks noChangeShapeType="1"/>
            <a:stCxn id="25637" idx="0"/>
            <a:endCxn id="25636" idx="4"/>
          </p:cNvCxnSpPr>
          <p:nvPr/>
        </p:nvCxnSpPr>
        <p:spPr bwMode="auto">
          <a:xfrm flipV="1">
            <a:off x="6253163" y="4310063"/>
            <a:ext cx="19050" cy="877887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7" name="AutoShape 167"/>
          <p:cNvCxnSpPr>
            <a:cxnSpLocks noChangeShapeType="1"/>
            <a:stCxn id="25638" idx="7"/>
            <a:endCxn id="25641" idx="3"/>
          </p:cNvCxnSpPr>
          <p:nvPr/>
        </p:nvCxnSpPr>
        <p:spPr bwMode="auto">
          <a:xfrm rot="5400000" flipH="1" flipV="1">
            <a:off x="7135019" y="3988594"/>
            <a:ext cx="814388" cy="83185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8" name="AutoShape 168"/>
          <p:cNvCxnSpPr>
            <a:cxnSpLocks noChangeShapeType="1"/>
          </p:cNvCxnSpPr>
          <p:nvPr/>
        </p:nvCxnSpPr>
        <p:spPr bwMode="auto">
          <a:xfrm>
            <a:off x="7145338" y="4859338"/>
            <a:ext cx="1211262" cy="15081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9" name="AutoShape 169"/>
          <p:cNvCxnSpPr>
            <a:cxnSpLocks noChangeShapeType="1"/>
            <a:stCxn id="25640" idx="6"/>
            <a:endCxn id="25639" idx="3"/>
          </p:cNvCxnSpPr>
          <p:nvPr/>
        </p:nvCxnSpPr>
        <p:spPr bwMode="auto">
          <a:xfrm flipV="1">
            <a:off x="7570788" y="5092700"/>
            <a:ext cx="785812" cy="6508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30" name="AutoShape 171"/>
          <p:cNvCxnSpPr>
            <a:cxnSpLocks noChangeShapeType="1"/>
            <a:endCxn id="25641" idx="2"/>
          </p:cNvCxnSpPr>
          <p:nvPr/>
        </p:nvCxnSpPr>
        <p:spPr bwMode="auto">
          <a:xfrm flipV="1">
            <a:off x="6267450" y="3952875"/>
            <a:ext cx="1671638" cy="122872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31" name="AutoShape 172"/>
          <p:cNvCxnSpPr>
            <a:cxnSpLocks noChangeShapeType="1"/>
            <a:stCxn id="25641" idx="5"/>
            <a:endCxn id="25639" idx="0"/>
          </p:cNvCxnSpPr>
          <p:nvPr/>
        </p:nvCxnSpPr>
        <p:spPr bwMode="auto">
          <a:xfrm>
            <a:off x="8047038" y="3997325"/>
            <a:ext cx="354012" cy="989013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32" name="AutoShape 174"/>
          <p:cNvCxnSpPr>
            <a:cxnSpLocks noChangeShapeType="1"/>
            <a:stCxn id="25636" idx="6"/>
            <a:endCxn id="25641" idx="2"/>
          </p:cNvCxnSpPr>
          <p:nvPr/>
        </p:nvCxnSpPr>
        <p:spPr bwMode="auto">
          <a:xfrm flipV="1">
            <a:off x="6335713" y="3951288"/>
            <a:ext cx="1603375" cy="29686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33" name="AutoShape 191"/>
          <p:cNvCxnSpPr>
            <a:cxnSpLocks noChangeShapeType="1"/>
            <a:stCxn id="25636" idx="5"/>
            <a:endCxn id="25638" idx="1"/>
          </p:cNvCxnSpPr>
          <p:nvPr/>
        </p:nvCxnSpPr>
        <p:spPr bwMode="auto">
          <a:xfrm rot="16200000" flipH="1">
            <a:off x="6417469" y="4191794"/>
            <a:ext cx="519113" cy="72072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34" name="AutoShape 200"/>
          <p:cNvCxnSpPr>
            <a:cxnSpLocks noChangeShapeType="1"/>
            <a:stCxn id="25636" idx="5"/>
            <a:endCxn id="25640" idx="1"/>
          </p:cNvCxnSpPr>
          <p:nvPr/>
        </p:nvCxnSpPr>
        <p:spPr bwMode="auto">
          <a:xfrm rot="16200000" flipH="1">
            <a:off x="6185694" y="4421982"/>
            <a:ext cx="1406525" cy="1144587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sp>
        <p:nvSpPr>
          <p:cNvPr id="25631" name="Oval 188"/>
          <p:cNvSpPr>
            <a:spLocks noChangeArrowheads="1"/>
          </p:cNvSpPr>
          <p:nvPr/>
        </p:nvSpPr>
        <p:spPr bwMode="auto">
          <a:xfrm>
            <a:off x="5678488" y="4903788"/>
            <a:ext cx="100012" cy="106362"/>
          </a:xfrm>
          <a:prstGeom prst="ellipse">
            <a:avLst/>
          </a:prstGeom>
          <a:solidFill>
            <a:srgbClr val="66FF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32" name="Oval 117"/>
          <p:cNvSpPr>
            <a:spLocks noChangeArrowheads="1"/>
          </p:cNvSpPr>
          <p:nvPr/>
        </p:nvSpPr>
        <p:spPr bwMode="auto">
          <a:xfrm>
            <a:off x="5678488" y="4886325"/>
            <a:ext cx="127000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33" name="Oval 187"/>
          <p:cNvSpPr>
            <a:spLocks noChangeArrowheads="1"/>
          </p:cNvSpPr>
          <p:nvPr/>
        </p:nvSpPr>
        <p:spPr bwMode="auto">
          <a:xfrm>
            <a:off x="6223000" y="3713163"/>
            <a:ext cx="71438" cy="71437"/>
          </a:xfrm>
          <a:prstGeom prst="ellipse">
            <a:avLst/>
          </a:prstGeom>
          <a:solidFill>
            <a:srgbClr val="66FF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solidFill>
                <a:srgbClr val="66FF33"/>
              </a:solidFill>
              <a:latin typeface="Calibri" pitchFamily="34" charset="0"/>
            </a:endParaRPr>
          </a:p>
        </p:txBody>
      </p:sp>
      <p:sp>
        <p:nvSpPr>
          <p:cNvPr id="25634" name="Oval 100"/>
          <p:cNvSpPr>
            <a:spLocks noChangeArrowheads="1"/>
          </p:cNvSpPr>
          <p:nvPr/>
        </p:nvSpPr>
        <p:spPr bwMode="auto">
          <a:xfrm>
            <a:off x="6181725" y="3692525"/>
            <a:ext cx="127000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35" name="Text Box 183"/>
          <p:cNvSpPr txBox="1">
            <a:spLocks noChangeArrowheads="1"/>
          </p:cNvSpPr>
          <p:nvPr/>
        </p:nvSpPr>
        <p:spPr bwMode="auto">
          <a:xfrm>
            <a:off x="6088063" y="3587750"/>
            <a:ext cx="522287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400" i="1"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25636" name="Oval 97"/>
          <p:cNvSpPr>
            <a:spLocks noChangeArrowheads="1"/>
          </p:cNvSpPr>
          <p:nvPr/>
        </p:nvSpPr>
        <p:spPr bwMode="auto">
          <a:xfrm>
            <a:off x="6208713" y="4184650"/>
            <a:ext cx="127000" cy="125413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37" name="Oval 98"/>
          <p:cNvSpPr>
            <a:spLocks noChangeArrowheads="1"/>
          </p:cNvSpPr>
          <p:nvPr/>
        </p:nvSpPr>
        <p:spPr bwMode="auto">
          <a:xfrm>
            <a:off x="6188075" y="5187950"/>
            <a:ext cx="127000" cy="123825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38" name="Oval 99"/>
          <p:cNvSpPr>
            <a:spLocks noChangeArrowheads="1"/>
          </p:cNvSpPr>
          <p:nvPr/>
        </p:nvSpPr>
        <p:spPr bwMode="auto">
          <a:xfrm>
            <a:off x="7018338" y="4792663"/>
            <a:ext cx="127000" cy="123825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39" name="Oval 101"/>
          <p:cNvSpPr>
            <a:spLocks noChangeArrowheads="1"/>
          </p:cNvSpPr>
          <p:nvPr/>
        </p:nvSpPr>
        <p:spPr bwMode="auto">
          <a:xfrm>
            <a:off x="8337550" y="4986338"/>
            <a:ext cx="128588" cy="123825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40" name="Oval 102"/>
          <p:cNvSpPr>
            <a:spLocks noChangeArrowheads="1"/>
          </p:cNvSpPr>
          <p:nvPr/>
        </p:nvSpPr>
        <p:spPr bwMode="auto">
          <a:xfrm>
            <a:off x="7443788" y="5680075"/>
            <a:ext cx="127000" cy="125413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41" name="Oval 103"/>
          <p:cNvSpPr>
            <a:spLocks noChangeArrowheads="1"/>
          </p:cNvSpPr>
          <p:nvPr/>
        </p:nvSpPr>
        <p:spPr bwMode="auto">
          <a:xfrm>
            <a:off x="7939088" y="3890963"/>
            <a:ext cx="127000" cy="123825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42" name="Oval 104"/>
          <p:cNvSpPr>
            <a:spLocks noChangeArrowheads="1"/>
          </p:cNvSpPr>
          <p:nvPr/>
        </p:nvSpPr>
        <p:spPr bwMode="auto">
          <a:xfrm>
            <a:off x="6546850" y="4383088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43" name="Oval 105"/>
          <p:cNvSpPr>
            <a:spLocks noChangeArrowheads="1"/>
          </p:cNvSpPr>
          <p:nvPr/>
        </p:nvSpPr>
        <p:spPr bwMode="auto">
          <a:xfrm>
            <a:off x="6684963" y="3979863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44" name="Oval 106"/>
          <p:cNvSpPr>
            <a:spLocks noChangeArrowheads="1"/>
          </p:cNvSpPr>
          <p:nvPr/>
        </p:nvSpPr>
        <p:spPr bwMode="auto">
          <a:xfrm>
            <a:off x="6342063" y="3878263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45" name="Oval 107"/>
          <p:cNvSpPr>
            <a:spLocks noChangeArrowheads="1"/>
          </p:cNvSpPr>
          <p:nvPr/>
        </p:nvSpPr>
        <p:spPr bwMode="auto">
          <a:xfrm>
            <a:off x="5819775" y="4057650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46" name="Oval 108"/>
          <p:cNvSpPr>
            <a:spLocks noChangeArrowheads="1"/>
          </p:cNvSpPr>
          <p:nvPr/>
        </p:nvSpPr>
        <p:spPr bwMode="auto">
          <a:xfrm>
            <a:off x="6777038" y="4240213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47" name="Oval 109"/>
          <p:cNvSpPr>
            <a:spLocks noChangeArrowheads="1"/>
          </p:cNvSpPr>
          <p:nvPr/>
        </p:nvSpPr>
        <p:spPr bwMode="auto">
          <a:xfrm>
            <a:off x="7554913" y="3890963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48" name="Oval 110"/>
          <p:cNvSpPr>
            <a:spLocks noChangeArrowheads="1"/>
          </p:cNvSpPr>
          <p:nvPr/>
        </p:nvSpPr>
        <p:spPr bwMode="auto">
          <a:xfrm>
            <a:off x="8421688" y="3917950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49" name="Oval 111"/>
          <p:cNvSpPr>
            <a:spLocks noChangeArrowheads="1"/>
          </p:cNvSpPr>
          <p:nvPr/>
        </p:nvSpPr>
        <p:spPr bwMode="auto">
          <a:xfrm>
            <a:off x="8156575" y="3652838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50" name="Oval 112"/>
          <p:cNvSpPr>
            <a:spLocks noChangeArrowheads="1"/>
          </p:cNvSpPr>
          <p:nvPr/>
        </p:nvSpPr>
        <p:spPr bwMode="auto">
          <a:xfrm>
            <a:off x="7821613" y="3663950"/>
            <a:ext cx="127000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51" name="Oval 113"/>
          <p:cNvSpPr>
            <a:spLocks noChangeArrowheads="1"/>
          </p:cNvSpPr>
          <p:nvPr/>
        </p:nvSpPr>
        <p:spPr bwMode="auto">
          <a:xfrm>
            <a:off x="6916738" y="5900738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52" name="Oval 114"/>
          <p:cNvSpPr>
            <a:spLocks noChangeArrowheads="1"/>
          </p:cNvSpPr>
          <p:nvPr/>
        </p:nvSpPr>
        <p:spPr bwMode="auto">
          <a:xfrm>
            <a:off x="7216775" y="5259388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53" name="Oval 115"/>
          <p:cNvSpPr>
            <a:spLocks noChangeArrowheads="1"/>
          </p:cNvSpPr>
          <p:nvPr/>
        </p:nvSpPr>
        <p:spPr bwMode="auto">
          <a:xfrm>
            <a:off x="6880225" y="5378450"/>
            <a:ext cx="127000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54" name="Oval 116"/>
          <p:cNvSpPr>
            <a:spLocks noChangeArrowheads="1"/>
          </p:cNvSpPr>
          <p:nvPr/>
        </p:nvSpPr>
        <p:spPr bwMode="auto">
          <a:xfrm>
            <a:off x="6175375" y="5584825"/>
            <a:ext cx="128588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55" name="Oval 118"/>
          <p:cNvSpPr>
            <a:spLocks noChangeArrowheads="1"/>
          </p:cNvSpPr>
          <p:nvPr/>
        </p:nvSpPr>
        <p:spPr bwMode="auto">
          <a:xfrm>
            <a:off x="5957888" y="4932363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56" name="Oval 119"/>
          <p:cNvSpPr>
            <a:spLocks noChangeArrowheads="1"/>
          </p:cNvSpPr>
          <p:nvPr/>
        </p:nvSpPr>
        <p:spPr bwMode="auto">
          <a:xfrm>
            <a:off x="6388100" y="4738688"/>
            <a:ext cx="128588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57" name="Oval 120"/>
          <p:cNvSpPr>
            <a:spLocks noChangeArrowheads="1"/>
          </p:cNvSpPr>
          <p:nvPr/>
        </p:nvSpPr>
        <p:spPr bwMode="auto">
          <a:xfrm>
            <a:off x="6067425" y="4778375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58" name="Oval 121"/>
          <p:cNvSpPr>
            <a:spLocks noChangeArrowheads="1"/>
          </p:cNvSpPr>
          <p:nvPr/>
        </p:nvSpPr>
        <p:spPr bwMode="auto">
          <a:xfrm>
            <a:off x="7781925" y="5835650"/>
            <a:ext cx="128588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59" name="Oval 122"/>
          <p:cNvSpPr>
            <a:spLocks noChangeArrowheads="1"/>
          </p:cNvSpPr>
          <p:nvPr/>
        </p:nvSpPr>
        <p:spPr bwMode="auto">
          <a:xfrm>
            <a:off x="7505700" y="5048250"/>
            <a:ext cx="127000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60" name="Oval 123"/>
          <p:cNvSpPr>
            <a:spLocks noChangeArrowheads="1"/>
          </p:cNvSpPr>
          <p:nvPr/>
        </p:nvSpPr>
        <p:spPr bwMode="auto">
          <a:xfrm>
            <a:off x="7847013" y="4733925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61" name="Oval 124"/>
          <p:cNvSpPr>
            <a:spLocks noChangeArrowheads="1"/>
          </p:cNvSpPr>
          <p:nvPr/>
        </p:nvSpPr>
        <p:spPr bwMode="auto">
          <a:xfrm>
            <a:off x="7145338" y="4975225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62" name="Oval 125"/>
          <p:cNvSpPr>
            <a:spLocks noChangeArrowheads="1"/>
          </p:cNvSpPr>
          <p:nvPr/>
        </p:nvSpPr>
        <p:spPr bwMode="auto">
          <a:xfrm>
            <a:off x="7802563" y="6121400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63" name="Oval 126"/>
          <p:cNvSpPr>
            <a:spLocks noChangeArrowheads="1"/>
          </p:cNvSpPr>
          <p:nvPr/>
        </p:nvSpPr>
        <p:spPr bwMode="auto">
          <a:xfrm>
            <a:off x="7397750" y="5970588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64" name="Oval 127"/>
          <p:cNvSpPr>
            <a:spLocks noChangeArrowheads="1"/>
          </p:cNvSpPr>
          <p:nvPr/>
        </p:nvSpPr>
        <p:spPr bwMode="auto">
          <a:xfrm>
            <a:off x="8031163" y="5386388"/>
            <a:ext cx="125412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65" name="Oval 128"/>
          <p:cNvSpPr>
            <a:spLocks noChangeArrowheads="1"/>
          </p:cNvSpPr>
          <p:nvPr/>
        </p:nvSpPr>
        <p:spPr bwMode="auto">
          <a:xfrm>
            <a:off x="8355013" y="5427663"/>
            <a:ext cx="128587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66" name="Oval 129"/>
          <p:cNvSpPr>
            <a:spLocks noChangeArrowheads="1"/>
          </p:cNvSpPr>
          <p:nvPr/>
        </p:nvSpPr>
        <p:spPr bwMode="auto">
          <a:xfrm>
            <a:off x="8626475" y="5289550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67" name="Oval 130"/>
          <p:cNvSpPr>
            <a:spLocks noChangeArrowheads="1"/>
          </p:cNvSpPr>
          <p:nvPr/>
        </p:nvSpPr>
        <p:spPr bwMode="auto">
          <a:xfrm>
            <a:off x="8523288" y="4791075"/>
            <a:ext cx="128587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68" name="Oval 131"/>
          <p:cNvSpPr>
            <a:spLocks noChangeArrowheads="1"/>
          </p:cNvSpPr>
          <p:nvPr/>
        </p:nvSpPr>
        <p:spPr bwMode="auto">
          <a:xfrm>
            <a:off x="8348663" y="4478338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25669" name="Oval 132"/>
          <p:cNvSpPr>
            <a:spLocks noChangeArrowheads="1"/>
          </p:cNvSpPr>
          <p:nvPr/>
        </p:nvSpPr>
        <p:spPr bwMode="auto">
          <a:xfrm>
            <a:off x="8091488" y="4703763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cxnSp>
        <p:nvCxnSpPr>
          <p:cNvPr id="74" name="AutoShape 133"/>
          <p:cNvCxnSpPr>
            <a:cxnSpLocks noChangeShapeType="1"/>
            <a:stCxn id="25637" idx="4"/>
            <a:endCxn id="25654" idx="0"/>
          </p:cNvCxnSpPr>
          <p:nvPr/>
        </p:nvCxnSpPr>
        <p:spPr bwMode="auto">
          <a:xfrm flipH="1">
            <a:off x="6240463" y="5311775"/>
            <a:ext cx="12700" cy="27305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75" name="AutoShape 134"/>
          <p:cNvCxnSpPr>
            <a:cxnSpLocks noChangeShapeType="1"/>
            <a:stCxn id="25655" idx="5"/>
            <a:endCxn id="25637" idx="1"/>
          </p:cNvCxnSpPr>
          <p:nvPr/>
        </p:nvCxnSpPr>
        <p:spPr bwMode="auto">
          <a:xfrm>
            <a:off x="6067425" y="5038725"/>
            <a:ext cx="141288" cy="166688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76" name="AutoShape 135"/>
          <p:cNvCxnSpPr>
            <a:cxnSpLocks noChangeShapeType="1"/>
            <a:stCxn id="25632" idx="5"/>
            <a:endCxn id="25637" idx="2"/>
          </p:cNvCxnSpPr>
          <p:nvPr/>
        </p:nvCxnSpPr>
        <p:spPr bwMode="auto">
          <a:xfrm>
            <a:off x="5788025" y="4994275"/>
            <a:ext cx="400050" cy="255588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77" name="AutoShape 136"/>
          <p:cNvCxnSpPr>
            <a:cxnSpLocks noChangeShapeType="1"/>
            <a:stCxn id="25657" idx="4"/>
            <a:endCxn id="25637" idx="0"/>
          </p:cNvCxnSpPr>
          <p:nvPr/>
        </p:nvCxnSpPr>
        <p:spPr bwMode="auto">
          <a:xfrm rot="16200000" flipH="1">
            <a:off x="6048375" y="4984750"/>
            <a:ext cx="285750" cy="12065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78" name="AutoShape 137"/>
          <p:cNvCxnSpPr>
            <a:cxnSpLocks noChangeShapeType="1"/>
            <a:stCxn id="25652" idx="4"/>
            <a:endCxn id="25640" idx="1"/>
          </p:cNvCxnSpPr>
          <p:nvPr/>
        </p:nvCxnSpPr>
        <p:spPr bwMode="auto">
          <a:xfrm rot="16200000" flipH="1">
            <a:off x="7213601" y="5449887"/>
            <a:ext cx="315912" cy="182563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79" name="AutoShape 139"/>
          <p:cNvCxnSpPr>
            <a:cxnSpLocks noChangeShapeType="1"/>
            <a:stCxn id="25651" idx="7"/>
            <a:endCxn id="25640" idx="3"/>
          </p:cNvCxnSpPr>
          <p:nvPr/>
        </p:nvCxnSpPr>
        <p:spPr bwMode="auto">
          <a:xfrm rot="5400000" flipH="1" flipV="1">
            <a:off x="7177088" y="5634038"/>
            <a:ext cx="131762" cy="43656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80" name="AutoShape 140"/>
          <p:cNvCxnSpPr>
            <a:cxnSpLocks noChangeShapeType="1"/>
            <a:stCxn id="25663" idx="0"/>
            <a:endCxn id="25640" idx="4"/>
          </p:cNvCxnSpPr>
          <p:nvPr/>
        </p:nvCxnSpPr>
        <p:spPr bwMode="auto">
          <a:xfrm rot="5400000" flipH="1" flipV="1">
            <a:off x="7401719" y="5865019"/>
            <a:ext cx="165100" cy="46038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81" name="AutoShape 141"/>
          <p:cNvCxnSpPr>
            <a:cxnSpLocks noChangeShapeType="1"/>
            <a:stCxn id="25640" idx="5"/>
            <a:endCxn id="25658" idx="2"/>
          </p:cNvCxnSpPr>
          <p:nvPr/>
        </p:nvCxnSpPr>
        <p:spPr bwMode="auto">
          <a:xfrm>
            <a:off x="7553325" y="5786438"/>
            <a:ext cx="228600" cy="11271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82" name="AutoShape 143"/>
          <p:cNvCxnSpPr>
            <a:cxnSpLocks noChangeShapeType="1"/>
          </p:cNvCxnSpPr>
          <p:nvPr/>
        </p:nvCxnSpPr>
        <p:spPr bwMode="auto">
          <a:xfrm>
            <a:off x="6524625" y="4816475"/>
            <a:ext cx="501650" cy="539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83" name="AutoShape 145"/>
          <p:cNvCxnSpPr>
            <a:cxnSpLocks noChangeShapeType="1"/>
            <a:stCxn id="25634" idx="4"/>
            <a:endCxn id="25636" idx="0"/>
          </p:cNvCxnSpPr>
          <p:nvPr/>
        </p:nvCxnSpPr>
        <p:spPr bwMode="auto">
          <a:xfrm>
            <a:off x="6243638" y="3817938"/>
            <a:ext cx="28575" cy="36671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84" name="AutoShape 147"/>
          <p:cNvCxnSpPr>
            <a:cxnSpLocks noChangeShapeType="1"/>
            <a:stCxn id="25636" idx="5"/>
            <a:endCxn id="25642" idx="1"/>
          </p:cNvCxnSpPr>
          <p:nvPr/>
        </p:nvCxnSpPr>
        <p:spPr bwMode="auto">
          <a:xfrm rot="16200000" flipH="1">
            <a:off x="6387307" y="4221956"/>
            <a:ext cx="107950" cy="249237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85" name="AutoShape 148"/>
          <p:cNvCxnSpPr>
            <a:cxnSpLocks noChangeShapeType="1"/>
            <a:stCxn id="25643" idx="2"/>
            <a:endCxn id="25636" idx="7"/>
          </p:cNvCxnSpPr>
          <p:nvPr/>
        </p:nvCxnSpPr>
        <p:spPr bwMode="auto">
          <a:xfrm flipH="1">
            <a:off x="6316663" y="4043363"/>
            <a:ext cx="368300" cy="15875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86" name="AutoShape 149"/>
          <p:cNvCxnSpPr>
            <a:cxnSpLocks noChangeShapeType="1"/>
            <a:stCxn id="25646" idx="4"/>
            <a:endCxn id="25638" idx="0"/>
          </p:cNvCxnSpPr>
          <p:nvPr/>
        </p:nvCxnSpPr>
        <p:spPr bwMode="auto">
          <a:xfrm rot="16200000" flipH="1">
            <a:off x="6746875" y="4457701"/>
            <a:ext cx="428625" cy="24130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87" name="AutoShape 150"/>
          <p:cNvCxnSpPr>
            <a:cxnSpLocks noChangeShapeType="1"/>
            <a:stCxn id="25638" idx="5"/>
            <a:endCxn id="25659" idx="1"/>
          </p:cNvCxnSpPr>
          <p:nvPr/>
        </p:nvCxnSpPr>
        <p:spPr bwMode="auto">
          <a:xfrm rot="16200000" flipH="1">
            <a:off x="7241381" y="4783932"/>
            <a:ext cx="168275" cy="39846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88" name="AutoShape 151"/>
          <p:cNvCxnSpPr>
            <a:cxnSpLocks noChangeShapeType="1"/>
            <a:stCxn id="25638" idx="4"/>
            <a:endCxn id="25661" idx="0"/>
          </p:cNvCxnSpPr>
          <p:nvPr/>
        </p:nvCxnSpPr>
        <p:spPr bwMode="auto">
          <a:xfrm rot="16200000" flipH="1">
            <a:off x="7115969" y="4882357"/>
            <a:ext cx="58737" cy="12700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89" name="AutoShape 152"/>
          <p:cNvCxnSpPr>
            <a:cxnSpLocks noChangeShapeType="1"/>
          </p:cNvCxnSpPr>
          <p:nvPr/>
        </p:nvCxnSpPr>
        <p:spPr bwMode="auto">
          <a:xfrm flipV="1">
            <a:off x="7153275" y="4799013"/>
            <a:ext cx="701675" cy="58737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90" name="AutoShape 155"/>
          <p:cNvCxnSpPr>
            <a:cxnSpLocks noChangeShapeType="1"/>
            <a:stCxn id="25664" idx="6"/>
            <a:endCxn id="25639" idx="3"/>
          </p:cNvCxnSpPr>
          <p:nvPr/>
        </p:nvCxnSpPr>
        <p:spPr bwMode="auto">
          <a:xfrm flipV="1">
            <a:off x="8156575" y="5092700"/>
            <a:ext cx="200025" cy="357188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91" name="AutoShape 156"/>
          <p:cNvCxnSpPr>
            <a:cxnSpLocks noChangeShapeType="1"/>
            <a:stCxn id="25639" idx="7"/>
            <a:endCxn id="25667" idx="3"/>
          </p:cNvCxnSpPr>
          <p:nvPr/>
        </p:nvCxnSpPr>
        <p:spPr bwMode="auto">
          <a:xfrm flipV="1">
            <a:off x="8447088" y="4897438"/>
            <a:ext cx="95250" cy="10636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92" name="AutoShape 157"/>
          <p:cNvCxnSpPr>
            <a:cxnSpLocks noChangeShapeType="1"/>
            <a:stCxn id="25669" idx="5"/>
            <a:endCxn id="25639" idx="1"/>
          </p:cNvCxnSpPr>
          <p:nvPr/>
        </p:nvCxnSpPr>
        <p:spPr bwMode="auto">
          <a:xfrm>
            <a:off x="8199438" y="4810125"/>
            <a:ext cx="157162" cy="1936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93" name="AutoShape 158"/>
          <p:cNvCxnSpPr>
            <a:cxnSpLocks noChangeShapeType="1"/>
            <a:stCxn id="25668" idx="4"/>
            <a:endCxn id="25639" idx="0"/>
          </p:cNvCxnSpPr>
          <p:nvPr/>
        </p:nvCxnSpPr>
        <p:spPr bwMode="auto">
          <a:xfrm flipH="1">
            <a:off x="8401050" y="4602163"/>
            <a:ext cx="11113" cy="3841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94" name="AutoShape 159"/>
          <p:cNvCxnSpPr>
            <a:cxnSpLocks noChangeShapeType="1"/>
            <a:stCxn id="25650" idx="5"/>
          </p:cNvCxnSpPr>
          <p:nvPr/>
        </p:nvCxnSpPr>
        <p:spPr bwMode="auto">
          <a:xfrm>
            <a:off x="7929563" y="3770313"/>
            <a:ext cx="53975" cy="13176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95" name="AutoShape 160"/>
          <p:cNvCxnSpPr>
            <a:cxnSpLocks noChangeShapeType="1"/>
            <a:stCxn id="25641" idx="7"/>
            <a:endCxn id="25649" idx="3"/>
          </p:cNvCxnSpPr>
          <p:nvPr/>
        </p:nvCxnSpPr>
        <p:spPr bwMode="auto">
          <a:xfrm flipV="1">
            <a:off x="8047038" y="3759200"/>
            <a:ext cx="128587" cy="14922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96" name="AutoShape 161"/>
          <p:cNvCxnSpPr>
            <a:cxnSpLocks noChangeShapeType="1"/>
            <a:stCxn id="25641" idx="6"/>
            <a:endCxn id="25648" idx="2"/>
          </p:cNvCxnSpPr>
          <p:nvPr/>
        </p:nvCxnSpPr>
        <p:spPr bwMode="auto">
          <a:xfrm>
            <a:off x="8066088" y="3951288"/>
            <a:ext cx="355600" cy="285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97" name="AutoShape 162"/>
          <p:cNvCxnSpPr>
            <a:cxnSpLocks noChangeShapeType="1"/>
            <a:stCxn id="25647" idx="6"/>
            <a:endCxn id="25641" idx="1"/>
          </p:cNvCxnSpPr>
          <p:nvPr/>
        </p:nvCxnSpPr>
        <p:spPr bwMode="auto">
          <a:xfrm flipV="1">
            <a:off x="7681913" y="3908425"/>
            <a:ext cx="276225" cy="46038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98" name="Straight Connector 97"/>
          <p:cNvCxnSpPr>
            <a:stCxn id="25636" idx="6"/>
            <a:endCxn id="25639" idx="1"/>
          </p:cNvCxnSpPr>
          <p:nvPr/>
        </p:nvCxnSpPr>
        <p:spPr bwMode="auto">
          <a:xfrm>
            <a:off x="6335713" y="4246563"/>
            <a:ext cx="2019300" cy="75723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>
            <a:stCxn id="25648" idx="4"/>
            <a:endCxn id="25668" idx="0"/>
          </p:cNvCxnSpPr>
          <p:nvPr/>
        </p:nvCxnSpPr>
        <p:spPr bwMode="auto">
          <a:xfrm rot="5400000">
            <a:off x="8230394" y="4223544"/>
            <a:ext cx="436563" cy="730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/>
          <p:cNvCxnSpPr>
            <a:stCxn id="25650" idx="6"/>
            <a:endCxn id="25649" idx="2"/>
          </p:cNvCxnSpPr>
          <p:nvPr/>
        </p:nvCxnSpPr>
        <p:spPr bwMode="auto">
          <a:xfrm flipV="1">
            <a:off x="7948613" y="3714750"/>
            <a:ext cx="207962" cy="1111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/>
          <p:cNvCxnSpPr>
            <a:stCxn id="25649" idx="5"/>
            <a:endCxn id="25648" idx="0"/>
          </p:cNvCxnSpPr>
          <p:nvPr/>
        </p:nvCxnSpPr>
        <p:spPr bwMode="auto">
          <a:xfrm rot="16200000" flipH="1">
            <a:off x="8295482" y="3728243"/>
            <a:ext cx="158750" cy="22066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Connector 101"/>
          <p:cNvCxnSpPr>
            <a:stCxn id="25650" idx="2"/>
            <a:endCxn id="25647" idx="7"/>
          </p:cNvCxnSpPr>
          <p:nvPr/>
        </p:nvCxnSpPr>
        <p:spPr bwMode="auto">
          <a:xfrm rot="10800000" flipV="1">
            <a:off x="7662863" y="3725863"/>
            <a:ext cx="158750" cy="18256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/>
          <p:cNvCxnSpPr>
            <a:stCxn id="25644" idx="6"/>
            <a:endCxn id="25643" idx="1"/>
          </p:cNvCxnSpPr>
          <p:nvPr/>
        </p:nvCxnSpPr>
        <p:spPr bwMode="auto">
          <a:xfrm>
            <a:off x="6469063" y="3940175"/>
            <a:ext cx="233362" cy="571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Connector 103"/>
          <p:cNvCxnSpPr>
            <a:stCxn id="25634" idx="3"/>
            <a:endCxn id="25645" idx="7"/>
          </p:cNvCxnSpPr>
          <p:nvPr/>
        </p:nvCxnSpPr>
        <p:spPr bwMode="auto">
          <a:xfrm rot="5400000">
            <a:off x="5925344" y="3801269"/>
            <a:ext cx="276225" cy="27146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/>
          <p:cNvCxnSpPr>
            <a:stCxn id="25645" idx="4"/>
            <a:endCxn id="25632" idx="0"/>
          </p:cNvCxnSpPr>
          <p:nvPr/>
        </p:nvCxnSpPr>
        <p:spPr bwMode="auto">
          <a:xfrm rot="5400000">
            <a:off x="5460207" y="4463256"/>
            <a:ext cx="704850" cy="14128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/>
          <p:cNvCxnSpPr>
            <a:stCxn id="25634" idx="5"/>
            <a:endCxn id="25644" idx="1"/>
          </p:cNvCxnSpPr>
          <p:nvPr/>
        </p:nvCxnSpPr>
        <p:spPr bwMode="auto">
          <a:xfrm rot="16200000" flipH="1">
            <a:off x="6276181" y="3812382"/>
            <a:ext cx="96837" cy="698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>
            <a:stCxn id="25642" idx="4"/>
            <a:endCxn id="25656" idx="0"/>
          </p:cNvCxnSpPr>
          <p:nvPr/>
        </p:nvCxnSpPr>
        <p:spPr bwMode="auto">
          <a:xfrm rot="5400000">
            <a:off x="6415881" y="4544220"/>
            <a:ext cx="231775" cy="15716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Straight Connector 107"/>
          <p:cNvCxnSpPr>
            <a:stCxn id="25642" idx="6"/>
            <a:endCxn id="25646" idx="3"/>
          </p:cNvCxnSpPr>
          <p:nvPr/>
        </p:nvCxnSpPr>
        <p:spPr bwMode="auto">
          <a:xfrm flipV="1">
            <a:off x="6673850" y="4346575"/>
            <a:ext cx="122238" cy="984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>
            <a:stCxn id="25643" idx="6"/>
            <a:endCxn id="25647" idx="2"/>
          </p:cNvCxnSpPr>
          <p:nvPr/>
        </p:nvCxnSpPr>
        <p:spPr bwMode="auto">
          <a:xfrm flipV="1">
            <a:off x="6811963" y="3952875"/>
            <a:ext cx="742950" cy="889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>
            <a:stCxn id="25660" idx="6"/>
            <a:endCxn id="25669" idx="2"/>
          </p:cNvCxnSpPr>
          <p:nvPr/>
        </p:nvCxnSpPr>
        <p:spPr bwMode="auto">
          <a:xfrm flipV="1">
            <a:off x="7974013" y="4767263"/>
            <a:ext cx="117475" cy="2857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>
            <a:stCxn id="25659" idx="6"/>
            <a:endCxn id="25664" idx="2"/>
          </p:cNvCxnSpPr>
          <p:nvPr/>
        </p:nvCxnSpPr>
        <p:spPr bwMode="auto">
          <a:xfrm>
            <a:off x="7632700" y="5110163"/>
            <a:ext cx="398463" cy="3397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>
            <a:stCxn id="25669" idx="4"/>
            <a:endCxn id="25664" idx="0"/>
          </p:cNvCxnSpPr>
          <p:nvPr/>
        </p:nvCxnSpPr>
        <p:spPr bwMode="auto">
          <a:xfrm rot="5400000">
            <a:off x="7846219" y="5077619"/>
            <a:ext cx="557213" cy="603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>
            <a:stCxn id="25661" idx="6"/>
            <a:endCxn id="25659" idx="2"/>
          </p:cNvCxnSpPr>
          <p:nvPr/>
        </p:nvCxnSpPr>
        <p:spPr bwMode="auto">
          <a:xfrm>
            <a:off x="7272338" y="5037138"/>
            <a:ext cx="233362" cy="730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113"/>
          <p:cNvCxnSpPr>
            <a:stCxn id="25660" idx="4"/>
            <a:endCxn id="25659" idx="7"/>
          </p:cNvCxnSpPr>
          <p:nvPr/>
        </p:nvCxnSpPr>
        <p:spPr bwMode="auto">
          <a:xfrm rot="5400000">
            <a:off x="7657307" y="4814093"/>
            <a:ext cx="209550" cy="29686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114"/>
          <p:cNvCxnSpPr>
            <a:stCxn id="25661" idx="4"/>
            <a:endCxn id="25652" idx="1"/>
          </p:cNvCxnSpPr>
          <p:nvPr/>
        </p:nvCxnSpPr>
        <p:spPr bwMode="auto">
          <a:xfrm rot="16200000" flipH="1">
            <a:off x="7132638" y="5175250"/>
            <a:ext cx="179388" cy="2698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>
            <a:stCxn id="25653" idx="6"/>
            <a:endCxn id="25652" idx="2"/>
          </p:cNvCxnSpPr>
          <p:nvPr/>
        </p:nvCxnSpPr>
        <p:spPr bwMode="auto">
          <a:xfrm flipV="1">
            <a:off x="7007225" y="5321300"/>
            <a:ext cx="209550" cy="1206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/>
          <p:cNvCxnSpPr>
            <a:stCxn id="25661" idx="3"/>
            <a:endCxn id="25653" idx="7"/>
          </p:cNvCxnSpPr>
          <p:nvPr/>
        </p:nvCxnSpPr>
        <p:spPr bwMode="auto">
          <a:xfrm rot="5400000">
            <a:off x="6917531" y="5150644"/>
            <a:ext cx="315913" cy="1746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>
            <a:stCxn id="25668" idx="5"/>
            <a:endCxn id="25667" idx="7"/>
          </p:cNvCxnSpPr>
          <p:nvPr/>
        </p:nvCxnSpPr>
        <p:spPr bwMode="auto">
          <a:xfrm rot="16200000" flipH="1">
            <a:off x="8432006" y="4607720"/>
            <a:ext cx="225425" cy="17621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/>
          <p:cNvCxnSpPr>
            <a:stCxn id="25669" idx="7"/>
            <a:endCxn id="25668" idx="3"/>
          </p:cNvCxnSpPr>
          <p:nvPr/>
        </p:nvCxnSpPr>
        <p:spPr bwMode="auto">
          <a:xfrm rot="5400000" flipH="1" flipV="1">
            <a:off x="8213726" y="4568825"/>
            <a:ext cx="138112" cy="16668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>
            <a:stCxn id="25669" idx="0"/>
            <a:endCxn id="25648" idx="3"/>
          </p:cNvCxnSpPr>
          <p:nvPr/>
        </p:nvCxnSpPr>
        <p:spPr bwMode="auto">
          <a:xfrm rot="5400000" flipH="1" flipV="1">
            <a:off x="7956550" y="4221163"/>
            <a:ext cx="681038" cy="28416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stCxn id="25647" idx="5"/>
            <a:endCxn id="25669" idx="0"/>
          </p:cNvCxnSpPr>
          <p:nvPr/>
        </p:nvCxnSpPr>
        <p:spPr bwMode="auto">
          <a:xfrm rot="16200000" flipH="1">
            <a:off x="7555707" y="4104481"/>
            <a:ext cx="706438" cy="4921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>
            <a:stCxn id="25632" idx="4"/>
            <a:endCxn id="25654" idx="2"/>
          </p:cNvCxnSpPr>
          <p:nvPr/>
        </p:nvCxnSpPr>
        <p:spPr bwMode="auto">
          <a:xfrm rot="16200000" flipH="1">
            <a:off x="5641182" y="5112544"/>
            <a:ext cx="635000" cy="43338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/>
          <p:cNvCxnSpPr>
            <a:stCxn id="25632" idx="6"/>
            <a:endCxn id="25655" idx="2"/>
          </p:cNvCxnSpPr>
          <p:nvPr/>
        </p:nvCxnSpPr>
        <p:spPr bwMode="auto">
          <a:xfrm>
            <a:off x="5805488" y="4948238"/>
            <a:ext cx="152400" cy="4603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>
            <a:stCxn id="25655" idx="7"/>
            <a:endCxn id="25657" idx="3"/>
          </p:cNvCxnSpPr>
          <p:nvPr/>
        </p:nvCxnSpPr>
        <p:spPr bwMode="auto">
          <a:xfrm rot="5400000" flipH="1" flipV="1">
            <a:off x="6042025" y="4906963"/>
            <a:ext cx="66675" cy="190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>
            <a:stCxn id="25632" idx="7"/>
            <a:endCxn id="25657" idx="2"/>
          </p:cNvCxnSpPr>
          <p:nvPr/>
        </p:nvCxnSpPr>
        <p:spPr bwMode="auto">
          <a:xfrm rot="5400000" flipH="1" flipV="1">
            <a:off x="5895182" y="4731544"/>
            <a:ext cx="63500" cy="28098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/>
          <p:cNvCxnSpPr>
            <a:stCxn id="25657" idx="6"/>
            <a:endCxn id="25656" idx="2"/>
          </p:cNvCxnSpPr>
          <p:nvPr/>
        </p:nvCxnSpPr>
        <p:spPr bwMode="auto">
          <a:xfrm flipV="1">
            <a:off x="6194425" y="4800600"/>
            <a:ext cx="193675" cy="3968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stCxn id="25657" idx="7"/>
            <a:endCxn id="25642" idx="3"/>
          </p:cNvCxnSpPr>
          <p:nvPr/>
        </p:nvCxnSpPr>
        <p:spPr bwMode="auto">
          <a:xfrm rot="5400000" flipH="1" flipV="1">
            <a:off x="6215857" y="4447381"/>
            <a:ext cx="309562" cy="3905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/>
          <p:cNvCxnSpPr>
            <a:stCxn id="25654" idx="7"/>
            <a:endCxn id="25653" idx="2"/>
          </p:cNvCxnSpPr>
          <p:nvPr/>
        </p:nvCxnSpPr>
        <p:spPr bwMode="auto">
          <a:xfrm rot="5400000" flipH="1" flipV="1">
            <a:off x="6501606" y="5223670"/>
            <a:ext cx="161925" cy="59531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/>
          <p:cNvCxnSpPr>
            <a:stCxn id="25654" idx="5"/>
            <a:endCxn id="25651" idx="2"/>
          </p:cNvCxnSpPr>
          <p:nvPr/>
        </p:nvCxnSpPr>
        <p:spPr bwMode="auto">
          <a:xfrm rot="16200000" flipH="1">
            <a:off x="6464301" y="5510212"/>
            <a:ext cx="273050" cy="6318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29"/>
          <p:cNvCxnSpPr>
            <a:stCxn id="25651" idx="6"/>
            <a:endCxn id="25663" idx="2"/>
          </p:cNvCxnSpPr>
          <p:nvPr/>
        </p:nvCxnSpPr>
        <p:spPr bwMode="auto">
          <a:xfrm>
            <a:off x="7043738" y="5962650"/>
            <a:ext cx="354012" cy="698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/>
          <p:cNvCxnSpPr>
            <a:stCxn id="25663" idx="5"/>
            <a:endCxn id="25662" idx="2"/>
          </p:cNvCxnSpPr>
          <p:nvPr/>
        </p:nvCxnSpPr>
        <p:spPr bwMode="auto">
          <a:xfrm rot="16200000" flipH="1">
            <a:off x="7600950" y="5981700"/>
            <a:ext cx="106363" cy="29686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/>
          <p:cNvCxnSpPr>
            <a:stCxn id="25658" idx="7"/>
            <a:endCxn id="25665" idx="3"/>
          </p:cNvCxnSpPr>
          <p:nvPr/>
        </p:nvCxnSpPr>
        <p:spPr bwMode="auto">
          <a:xfrm rot="5400000" flipH="1" flipV="1">
            <a:off x="7972425" y="5453063"/>
            <a:ext cx="319088" cy="48101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25729" name="Oval 100"/>
          <p:cNvSpPr>
            <a:spLocks noChangeArrowheads="1"/>
          </p:cNvSpPr>
          <p:nvPr/>
        </p:nvSpPr>
        <p:spPr bwMode="auto">
          <a:xfrm>
            <a:off x="6176963" y="3689350"/>
            <a:ext cx="127000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cxnSp>
        <p:nvCxnSpPr>
          <p:cNvPr id="134" name="Straight Connector 133"/>
          <p:cNvCxnSpPr>
            <a:endCxn id="25650" idx="2"/>
          </p:cNvCxnSpPr>
          <p:nvPr/>
        </p:nvCxnSpPr>
        <p:spPr bwMode="auto">
          <a:xfrm>
            <a:off x="6300788" y="3714750"/>
            <a:ext cx="1520825" cy="127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Connector 134"/>
          <p:cNvCxnSpPr>
            <a:endCxn id="25669" idx="1"/>
          </p:cNvCxnSpPr>
          <p:nvPr/>
        </p:nvCxnSpPr>
        <p:spPr bwMode="auto">
          <a:xfrm>
            <a:off x="6904038" y="4306888"/>
            <a:ext cx="1206500" cy="4159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6" name="Straight Connector 135"/>
          <p:cNvCxnSpPr>
            <a:endCxn id="25648" idx="3"/>
          </p:cNvCxnSpPr>
          <p:nvPr/>
        </p:nvCxnSpPr>
        <p:spPr bwMode="auto">
          <a:xfrm flipV="1">
            <a:off x="6899275" y="4024313"/>
            <a:ext cx="1541463" cy="26828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7" name="Straight Connector 136"/>
          <p:cNvCxnSpPr>
            <a:endCxn id="25647" idx="1"/>
          </p:cNvCxnSpPr>
          <p:nvPr/>
        </p:nvCxnSpPr>
        <p:spPr bwMode="auto">
          <a:xfrm>
            <a:off x="6308725" y="3757613"/>
            <a:ext cx="1265238" cy="1524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8" name="Straight Connector 137"/>
          <p:cNvCxnSpPr/>
          <p:nvPr/>
        </p:nvCxnSpPr>
        <p:spPr bwMode="auto">
          <a:xfrm flipV="1">
            <a:off x="7402513" y="5232400"/>
            <a:ext cx="509587" cy="17938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39" name="TextBox 138"/>
          <p:cNvSpPr txBox="1">
            <a:spLocks noChangeArrowheads="1"/>
          </p:cNvSpPr>
          <p:nvPr/>
        </p:nvSpPr>
        <p:spPr bwMode="auto">
          <a:xfrm>
            <a:off x="6223000" y="4689475"/>
            <a:ext cx="3095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s-ES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TextBox 139"/>
          <p:cNvSpPr txBox="1">
            <a:spLocks noChangeArrowheads="1"/>
          </p:cNvSpPr>
          <p:nvPr/>
        </p:nvSpPr>
        <p:spPr bwMode="auto">
          <a:xfrm>
            <a:off x="8374063" y="4881563"/>
            <a:ext cx="3095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es-ES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TextBox 141"/>
          <p:cNvSpPr txBox="1">
            <a:spLocks noChangeArrowheads="1"/>
          </p:cNvSpPr>
          <p:nvPr/>
        </p:nvSpPr>
        <p:spPr bwMode="auto">
          <a:xfrm>
            <a:off x="7421563" y="4489450"/>
            <a:ext cx="8953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s-ES" i="1" baseline="-250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TextBox 142"/>
          <p:cNvSpPr txBox="1">
            <a:spLocks noChangeArrowheads="1"/>
          </p:cNvSpPr>
          <p:nvPr/>
        </p:nvSpPr>
        <p:spPr bwMode="auto">
          <a:xfrm>
            <a:off x="6853238" y="4764088"/>
            <a:ext cx="3095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es-ES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TextBox 143"/>
          <p:cNvSpPr txBox="1">
            <a:spLocks noChangeArrowheads="1"/>
          </p:cNvSpPr>
          <p:nvPr/>
        </p:nvSpPr>
        <p:spPr bwMode="auto">
          <a:xfrm>
            <a:off x="7794625" y="4460875"/>
            <a:ext cx="3095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es-ES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TextBox 144"/>
          <p:cNvSpPr txBox="1">
            <a:spLocks noChangeArrowheads="1"/>
          </p:cNvSpPr>
          <p:nvPr/>
        </p:nvSpPr>
        <p:spPr bwMode="auto">
          <a:xfrm>
            <a:off x="5999163" y="5532438"/>
            <a:ext cx="3095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s-ES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6" name="TextBox 145"/>
          <p:cNvSpPr txBox="1">
            <a:spLocks noChangeArrowheads="1"/>
          </p:cNvSpPr>
          <p:nvPr/>
        </p:nvSpPr>
        <p:spPr bwMode="auto">
          <a:xfrm>
            <a:off x="6762750" y="5911850"/>
            <a:ext cx="309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es-ES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7" name="TextBox 146"/>
          <p:cNvSpPr txBox="1">
            <a:spLocks noChangeArrowheads="1"/>
          </p:cNvSpPr>
          <p:nvPr/>
        </p:nvSpPr>
        <p:spPr bwMode="auto">
          <a:xfrm>
            <a:off x="6505575" y="5594350"/>
            <a:ext cx="5429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ij</a:t>
            </a:r>
            <a:endParaRPr lang="es-ES" i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227013" y="3790950"/>
            <a:ext cx="5049837" cy="258603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C00000"/>
                </a:solidFill>
                <a:latin typeface="+mn-lt"/>
                <a:cs typeface="+mn-cs"/>
              </a:rPr>
              <a:t>To find:</a:t>
            </a:r>
            <a:endParaRPr lang="en-US" dirty="0">
              <a:solidFill>
                <a:srgbClr val="C0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marL="571500" indent="-342900" fontAlgn="auto">
              <a:spcBef>
                <a:spcPts val="0"/>
              </a:spcBef>
              <a:spcAft>
                <a:spcPts val="0"/>
              </a:spcAft>
              <a:buClr>
                <a:srgbClr val="008A00"/>
              </a:buClr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2060"/>
                </a:solidFill>
                <a:latin typeface="+mn-lt"/>
                <a:cs typeface="+mn-cs"/>
              </a:rPr>
              <a:t>Hub arcs to set-up</a:t>
            </a:r>
            <a:endParaRPr lang="en-US" dirty="0">
              <a:solidFill>
                <a:srgbClr val="002060"/>
              </a:solidFill>
              <a:latin typeface="+mn-lt"/>
              <a:cs typeface="+mn-cs"/>
            </a:endParaRPr>
          </a:p>
          <a:p>
            <a:pPr marL="571500" indent="-342900" fontAlgn="auto">
              <a:spcBef>
                <a:spcPts val="0"/>
              </a:spcBef>
              <a:spcAft>
                <a:spcPts val="0"/>
              </a:spcAft>
              <a:buClr>
                <a:srgbClr val="008A00"/>
              </a:buClr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2060"/>
                </a:solidFill>
                <a:latin typeface="+mn-lt"/>
                <a:cs typeface="+mn-cs"/>
              </a:rPr>
              <a:t>Assignment of commodities to hub arcs</a:t>
            </a:r>
            <a:endParaRPr lang="en-US" dirty="0">
              <a:solidFill>
                <a:srgbClr val="00206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C00000"/>
                </a:solidFill>
                <a:latin typeface="+mn-lt"/>
                <a:cs typeface="+mn-cs"/>
              </a:rPr>
              <a:t>Such that </a:t>
            </a:r>
            <a:r>
              <a:rPr lang="en-US" dirty="0">
                <a:solidFill>
                  <a:srgbClr val="008A00"/>
                </a:solidFill>
                <a:latin typeface="+mn-lt"/>
                <a:cs typeface="+mn-cs"/>
              </a:rPr>
              <a:t>the overall cost is minimized</a:t>
            </a:r>
            <a:endParaRPr lang="en-US" dirty="0">
              <a:solidFill>
                <a:srgbClr val="008A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	</a:t>
            </a:r>
            <a:r>
              <a:rPr lang="en-US" dirty="0">
                <a:solidFill>
                  <a:srgbClr val="002060"/>
                </a:solidFill>
                <a:latin typeface="+mn-lt"/>
                <a:cs typeface="+mn-cs"/>
              </a:rPr>
              <a:t>Hubs set-up cost (both arcs and nodes)</a:t>
            </a:r>
            <a:endParaRPr lang="en-US" dirty="0">
              <a:solidFill>
                <a:srgbClr val="00206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2060"/>
                </a:solidFill>
                <a:latin typeface="+mn-lt"/>
                <a:cs typeface="+mn-cs"/>
              </a:rPr>
              <a:t>		+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2060"/>
                </a:solidFill>
                <a:latin typeface="+mn-lt"/>
                <a:cs typeface="+mn-cs"/>
              </a:rPr>
              <a:t>	</a:t>
            </a:r>
            <a:r>
              <a:rPr lang="en-US" dirty="0">
                <a:solidFill>
                  <a:srgbClr val="002060"/>
                </a:solidFill>
                <a:latin typeface="+mn-lt"/>
                <a:cs typeface="+mn-cs"/>
              </a:rPr>
              <a:t>Commodities routing costs</a:t>
            </a:r>
            <a:endParaRPr lang="es-ES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25744" name="Rectangle 150"/>
          <p:cNvSpPr>
            <a:spLocks noChangeArrowheads="1"/>
          </p:cNvSpPr>
          <p:nvPr/>
        </p:nvSpPr>
        <p:spPr bwMode="auto">
          <a:xfrm>
            <a:off x="1023938" y="3140075"/>
            <a:ext cx="2838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s-ES" i="1" baseline="-2500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ek</a:t>
            </a:r>
            <a:r>
              <a:rPr lang="es-ES">
                <a:solidFill>
                  <a:srgbClr val="17375E"/>
                </a:solidFill>
                <a:latin typeface="Arial Narrow" pitchFamily="34" charset="0"/>
              </a:rPr>
              <a:t> =</a:t>
            </a:r>
            <a:r>
              <a:rPr lang="es-ES" i="1">
                <a:solidFill>
                  <a:srgbClr val="46466A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s-ES" i="1" baseline="-25000">
                <a:solidFill>
                  <a:srgbClr val="46466A"/>
                </a:solidFill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s-ES">
                <a:solidFill>
                  <a:srgbClr val="17375E"/>
                </a:solidFill>
                <a:latin typeface="Arial Narrow" pitchFamily="34" charset="0"/>
              </a:rPr>
              <a:t>(</a:t>
            </a:r>
            <a:r>
              <a:rPr lang="es-ES">
                <a:solidFill>
                  <a:srgbClr val="46466A"/>
                </a:solidFill>
                <a:latin typeface="Calibri" pitchFamily="34" charset="0"/>
                <a:sym typeface="Symbol" pitchFamily="18" charset="2"/>
              </a:rPr>
              <a:t></a:t>
            </a:r>
            <a:r>
              <a:rPr lang="es-ES">
                <a:solidFill>
                  <a:srgbClr val="46466A"/>
                </a:solidFill>
                <a:latin typeface="Calibri" pitchFamily="34" charset="0"/>
              </a:rPr>
              <a:t>  </a:t>
            </a:r>
            <a:r>
              <a:rPr lang="es-ES" i="1">
                <a:solidFill>
                  <a:srgbClr val="46466A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s-ES" i="1" baseline="-25000">
                <a:solidFill>
                  <a:srgbClr val="46466A"/>
                </a:solidFill>
                <a:latin typeface="Times New Roman" pitchFamily="18" charset="0"/>
                <a:cs typeface="Times New Roman" pitchFamily="18" charset="0"/>
              </a:rPr>
              <a:t>iu</a:t>
            </a:r>
            <a:r>
              <a:rPr lang="es-ES">
                <a:solidFill>
                  <a:srgbClr val="46466A"/>
                </a:solidFill>
                <a:latin typeface="Calibri" pitchFamily="34" charset="0"/>
              </a:rPr>
              <a:t> + </a:t>
            </a:r>
            <a:r>
              <a:rPr lang="es-ES">
                <a:solidFill>
                  <a:srgbClr val="46466A"/>
                </a:solidFill>
                <a:latin typeface="Calibri" pitchFamily="34" charset="0"/>
                <a:sym typeface="Symbol" pitchFamily="18" charset="2"/>
              </a:rPr>
              <a:t></a:t>
            </a:r>
            <a:r>
              <a:rPr lang="es-ES">
                <a:solidFill>
                  <a:srgbClr val="46466A"/>
                </a:solidFill>
                <a:latin typeface="Calibri" pitchFamily="34" charset="0"/>
              </a:rPr>
              <a:t> </a:t>
            </a:r>
            <a:r>
              <a:rPr lang="es-ES" i="1">
                <a:solidFill>
                  <a:srgbClr val="46466A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s-ES" i="1" baseline="-25000">
                <a:solidFill>
                  <a:srgbClr val="46466A"/>
                </a:solidFill>
                <a:latin typeface="Times New Roman" pitchFamily="18" charset="0"/>
                <a:cs typeface="Times New Roman" pitchFamily="18" charset="0"/>
              </a:rPr>
              <a:t>uv</a:t>
            </a:r>
            <a:r>
              <a:rPr lang="es-ES">
                <a:solidFill>
                  <a:srgbClr val="46466A"/>
                </a:solidFill>
                <a:latin typeface="Calibri" pitchFamily="34" charset="0"/>
              </a:rPr>
              <a:t> + </a:t>
            </a:r>
            <a:r>
              <a:rPr lang="es-ES">
                <a:solidFill>
                  <a:srgbClr val="46466A"/>
                </a:solidFill>
                <a:latin typeface="Calibri" pitchFamily="34" charset="0"/>
                <a:sym typeface="Symbol" pitchFamily="18" charset="2"/>
              </a:rPr>
              <a:t> </a:t>
            </a:r>
            <a:r>
              <a:rPr lang="es-ES" i="1">
                <a:solidFill>
                  <a:srgbClr val="46466A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</a:t>
            </a:r>
            <a:r>
              <a:rPr lang="es-ES" i="1" baseline="-25000">
                <a:solidFill>
                  <a:srgbClr val="46466A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vj</a:t>
            </a:r>
            <a:r>
              <a:rPr lang="es-ES">
                <a:solidFill>
                  <a:srgbClr val="46466A"/>
                </a:solidFill>
                <a:latin typeface="Calibri" pitchFamily="34" charset="0"/>
              </a:rPr>
              <a:t>)</a:t>
            </a:r>
            <a:endParaRPr lang="es-ES">
              <a:latin typeface="Calibri" pitchFamily="34" charset="0"/>
            </a:endParaRPr>
          </a:p>
        </p:txBody>
      </p:sp>
      <p:sp>
        <p:nvSpPr>
          <p:cNvPr id="18579" name="Text Box 147"/>
          <p:cNvSpPr txBox="1">
            <a:spLocks noChangeArrowheads="1"/>
          </p:cNvSpPr>
          <p:nvPr/>
        </p:nvSpPr>
        <p:spPr bwMode="auto">
          <a:xfrm>
            <a:off x="6905625" y="4476750"/>
            <a:ext cx="428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i="1">
                <a:latin typeface="Times New Roman" pitchFamily="18" charset="0"/>
              </a:rPr>
              <a:t>c</a:t>
            </a:r>
            <a:r>
              <a:rPr lang="es-ES_tradnl" i="1" baseline="-25000">
                <a:latin typeface="Times New Roman" pitchFamily="18" charset="0"/>
              </a:rPr>
              <a:t>u</a:t>
            </a:r>
          </a:p>
        </p:txBody>
      </p:sp>
      <p:sp>
        <p:nvSpPr>
          <p:cNvPr id="149" name="Title 1"/>
          <p:cNvSpPr txBox="1">
            <a:spLocks/>
          </p:cNvSpPr>
          <p:nvPr/>
        </p:nvSpPr>
        <p:spPr bwMode="auto">
          <a:xfrm>
            <a:off x="658813" y="0"/>
            <a:ext cx="7772400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Hub arc location problems</a:t>
            </a:r>
            <a:endParaRPr lang="es-ES" sz="240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8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" grpId="0"/>
      <p:bldP spid="140" grpId="0"/>
      <p:bldP spid="142" grpId="0"/>
      <p:bldP spid="142" grpId="1"/>
      <p:bldP spid="143" grpId="0"/>
      <p:bldP spid="144" grpId="0"/>
      <p:bldP spid="145" grpId="0"/>
      <p:bldP spid="145" grpId="1"/>
      <p:bldP spid="146" grpId="0"/>
      <p:bldP spid="146" grpId="1"/>
      <p:bldP spid="147" grpId="0"/>
      <p:bldP spid="147" grpId="1"/>
      <p:bldP spid="150" grpId="0" animBg="1"/>
      <p:bldP spid="1857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7" name="Straight Connector 166"/>
          <p:cNvCxnSpPr/>
          <p:nvPr/>
        </p:nvCxnSpPr>
        <p:spPr bwMode="auto">
          <a:xfrm flipV="1">
            <a:off x="3228975" y="2962275"/>
            <a:ext cx="1685925" cy="122555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26" name="Title 1"/>
          <p:cNvSpPr>
            <a:spLocks noGrp="1"/>
          </p:cNvSpPr>
          <p:nvPr>
            <p:ph type="ctrTitle"/>
          </p:nvPr>
        </p:nvSpPr>
        <p:spPr>
          <a:xfrm>
            <a:off x="735013" y="-125413"/>
            <a:ext cx="7772400" cy="1268413"/>
          </a:xfrm>
        </p:spPr>
        <p:txBody>
          <a:bodyPr/>
          <a:lstStyle/>
          <a:p>
            <a:pPr eaLnBrk="1" hangingPunct="1"/>
            <a:r>
              <a:rPr lang="en-US" smtClean="0"/>
              <a:t>Hub arc location problems</a:t>
            </a:r>
            <a:endParaRPr lang="es-ES" smtClean="0"/>
          </a:p>
        </p:txBody>
      </p:sp>
      <p:cxnSp>
        <p:nvCxnSpPr>
          <p:cNvPr id="13" name="Straight Connector 12"/>
          <p:cNvCxnSpPr>
            <a:stCxn id="56" idx="6"/>
            <a:endCxn id="78" idx="6"/>
          </p:cNvCxnSpPr>
          <p:nvPr/>
        </p:nvCxnSpPr>
        <p:spPr>
          <a:xfrm flipV="1">
            <a:off x="4106863" y="3794125"/>
            <a:ext cx="828675" cy="587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reeform 20"/>
          <p:cNvSpPr/>
          <p:nvPr/>
        </p:nvSpPr>
        <p:spPr>
          <a:xfrm>
            <a:off x="3411538" y="3795713"/>
            <a:ext cx="1957387" cy="252412"/>
          </a:xfrm>
          <a:custGeom>
            <a:avLst/>
            <a:gdLst>
              <a:gd name="connsiteX0" fmla="*/ 0 w 1957387"/>
              <a:gd name="connsiteY0" fmla="*/ 0 h 252412"/>
              <a:gd name="connsiteX1" fmla="*/ 638175 w 1957387"/>
              <a:gd name="connsiteY1" fmla="*/ 61912 h 252412"/>
              <a:gd name="connsiteX2" fmla="*/ 1457325 w 1957387"/>
              <a:gd name="connsiteY2" fmla="*/ 14287 h 252412"/>
              <a:gd name="connsiteX3" fmla="*/ 1957387 w 1957387"/>
              <a:gd name="connsiteY3" fmla="*/ 252412 h 252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7387" h="252412">
                <a:moveTo>
                  <a:pt x="0" y="0"/>
                </a:moveTo>
                <a:lnTo>
                  <a:pt x="638175" y="61912"/>
                </a:lnTo>
                <a:lnTo>
                  <a:pt x="1457325" y="14287"/>
                </a:lnTo>
                <a:lnTo>
                  <a:pt x="1957387" y="252412"/>
                </a:lnTo>
              </a:path>
            </a:pathLst>
          </a:custGeom>
          <a:ln w="127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cxnSp>
        <p:nvCxnSpPr>
          <p:cNvPr id="22" name="Straight Connector 21"/>
          <p:cNvCxnSpPr>
            <a:stCxn id="62" idx="5"/>
            <a:endCxn id="60" idx="1"/>
          </p:cNvCxnSpPr>
          <p:nvPr/>
        </p:nvCxnSpPr>
        <p:spPr bwMode="auto">
          <a:xfrm rot="16200000" flipH="1">
            <a:off x="3260725" y="3133726"/>
            <a:ext cx="415925" cy="1143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AutoShape 198"/>
          <p:cNvCxnSpPr>
            <a:cxnSpLocks noChangeShapeType="1"/>
            <a:stCxn id="56" idx="5"/>
            <a:endCxn id="58" idx="0"/>
          </p:cNvCxnSpPr>
          <p:nvPr/>
        </p:nvCxnSpPr>
        <p:spPr bwMode="auto">
          <a:xfrm rot="16200000" flipH="1">
            <a:off x="3887788" y="4097338"/>
            <a:ext cx="781050" cy="38100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4" name="AutoShape 138"/>
          <p:cNvCxnSpPr>
            <a:cxnSpLocks noChangeShapeType="1"/>
            <a:stCxn id="71" idx="5"/>
            <a:endCxn id="58" idx="2"/>
          </p:cNvCxnSpPr>
          <p:nvPr/>
        </p:nvCxnSpPr>
        <p:spPr bwMode="auto">
          <a:xfrm>
            <a:off x="3949700" y="4483100"/>
            <a:ext cx="455613" cy="2571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5" name="AutoShape 142"/>
          <p:cNvCxnSpPr>
            <a:cxnSpLocks noChangeShapeType="1"/>
            <a:stCxn id="58" idx="5"/>
          </p:cNvCxnSpPr>
          <p:nvPr/>
        </p:nvCxnSpPr>
        <p:spPr bwMode="auto">
          <a:xfrm rot="16200000" flipH="1">
            <a:off x="4480719" y="4817269"/>
            <a:ext cx="357188" cy="29210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6" name="AutoShape 144"/>
          <p:cNvCxnSpPr>
            <a:cxnSpLocks noChangeShapeType="1"/>
            <a:stCxn id="63" idx="6"/>
            <a:endCxn id="54" idx="2"/>
          </p:cNvCxnSpPr>
          <p:nvPr/>
        </p:nvCxnSpPr>
        <p:spPr bwMode="auto">
          <a:xfrm>
            <a:off x="2908300" y="3117850"/>
            <a:ext cx="261938" cy="128588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7" name="AutoShape 146"/>
          <p:cNvCxnSpPr>
            <a:cxnSpLocks noChangeShapeType="1"/>
            <a:stCxn id="62" idx="3"/>
            <a:endCxn id="54" idx="0"/>
          </p:cNvCxnSpPr>
          <p:nvPr/>
        </p:nvCxnSpPr>
        <p:spPr bwMode="auto">
          <a:xfrm flipH="1">
            <a:off x="3233738" y="2981325"/>
            <a:ext cx="88900" cy="201613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8" name="AutoShape 153"/>
          <p:cNvCxnSpPr>
            <a:cxnSpLocks noChangeShapeType="1"/>
            <a:stCxn id="57" idx="5"/>
            <a:endCxn id="84" idx="1"/>
          </p:cNvCxnSpPr>
          <p:nvPr/>
        </p:nvCxnSpPr>
        <p:spPr bwMode="auto">
          <a:xfrm>
            <a:off x="5408613" y="4090988"/>
            <a:ext cx="196850" cy="21431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9" name="AutoShape 154"/>
          <p:cNvCxnSpPr>
            <a:cxnSpLocks noChangeShapeType="1"/>
            <a:stCxn id="57" idx="4"/>
            <a:endCxn id="83" idx="0"/>
          </p:cNvCxnSpPr>
          <p:nvPr/>
        </p:nvCxnSpPr>
        <p:spPr bwMode="auto">
          <a:xfrm>
            <a:off x="5362575" y="4108450"/>
            <a:ext cx="19050" cy="31750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30" name="AutoShape 171"/>
          <p:cNvCxnSpPr>
            <a:cxnSpLocks noChangeShapeType="1"/>
            <a:stCxn id="58" idx="7"/>
            <a:endCxn id="59" idx="3"/>
          </p:cNvCxnSpPr>
          <p:nvPr/>
        </p:nvCxnSpPr>
        <p:spPr bwMode="auto">
          <a:xfrm rot="5400000" flipH="1" flipV="1">
            <a:off x="3864769" y="3644107"/>
            <a:ext cx="1701800" cy="40481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31" name="Straight Connector 30"/>
          <p:cNvCxnSpPr>
            <a:stCxn id="55" idx="5"/>
            <a:endCxn id="58" idx="2"/>
          </p:cNvCxnSpPr>
          <p:nvPr/>
        </p:nvCxnSpPr>
        <p:spPr bwMode="auto">
          <a:xfrm rot="16200000" flipH="1">
            <a:off x="3606801" y="3941762"/>
            <a:ext cx="449262" cy="114776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61" idx="5"/>
            <a:endCxn id="64" idx="0"/>
          </p:cNvCxnSpPr>
          <p:nvPr/>
        </p:nvCxnSpPr>
        <p:spPr bwMode="auto">
          <a:xfrm rot="16200000" flipH="1">
            <a:off x="3700463" y="3136900"/>
            <a:ext cx="155575" cy="476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82" idx="5"/>
            <a:endCxn id="83" idx="1"/>
          </p:cNvCxnSpPr>
          <p:nvPr/>
        </p:nvCxnSpPr>
        <p:spPr bwMode="auto">
          <a:xfrm rot="5400000" flipH="1" flipV="1">
            <a:off x="5193506" y="4350544"/>
            <a:ext cx="47625" cy="23653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endCxn id="84" idx="3"/>
          </p:cNvCxnSpPr>
          <p:nvPr/>
        </p:nvCxnSpPr>
        <p:spPr bwMode="auto">
          <a:xfrm flipV="1">
            <a:off x="5430838" y="4392613"/>
            <a:ext cx="174625" cy="7937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85" idx="5"/>
            <a:endCxn id="84" idx="0"/>
          </p:cNvCxnSpPr>
          <p:nvPr/>
        </p:nvCxnSpPr>
        <p:spPr bwMode="auto">
          <a:xfrm rot="16200000" flipH="1">
            <a:off x="5426075" y="4062413"/>
            <a:ext cx="393700" cy="571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76" idx="5"/>
            <a:endCxn id="80" idx="7"/>
          </p:cNvCxnSpPr>
          <p:nvPr/>
        </p:nvCxnSpPr>
        <p:spPr bwMode="auto">
          <a:xfrm rot="16200000" flipH="1">
            <a:off x="4764088" y="5029200"/>
            <a:ext cx="196850" cy="190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endCxn id="68" idx="2"/>
          </p:cNvCxnSpPr>
          <p:nvPr/>
        </p:nvCxnSpPr>
        <p:spPr bwMode="auto">
          <a:xfrm flipV="1">
            <a:off x="3416300" y="2725738"/>
            <a:ext cx="1366838" cy="1651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endCxn id="75" idx="0"/>
          </p:cNvCxnSpPr>
          <p:nvPr/>
        </p:nvCxnSpPr>
        <p:spPr bwMode="auto">
          <a:xfrm rot="16200000" flipH="1">
            <a:off x="2674938" y="3359150"/>
            <a:ext cx="628650" cy="20637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AutoShape 163"/>
          <p:cNvCxnSpPr>
            <a:cxnSpLocks noChangeShapeType="1"/>
            <a:stCxn id="55" idx="7"/>
            <a:endCxn id="56" idx="3"/>
          </p:cNvCxnSpPr>
          <p:nvPr/>
        </p:nvCxnSpPr>
        <p:spPr bwMode="auto">
          <a:xfrm rot="5400000" flipH="1" flipV="1">
            <a:off x="3473450" y="3681413"/>
            <a:ext cx="307975" cy="7397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40" name="AutoShape 166"/>
          <p:cNvCxnSpPr>
            <a:cxnSpLocks noChangeShapeType="1"/>
            <a:stCxn id="55" idx="0"/>
            <a:endCxn id="54" idx="4"/>
          </p:cNvCxnSpPr>
          <p:nvPr/>
        </p:nvCxnSpPr>
        <p:spPr bwMode="auto">
          <a:xfrm flipV="1">
            <a:off x="3214688" y="3308350"/>
            <a:ext cx="19050" cy="877888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41" name="AutoShape 167"/>
          <p:cNvCxnSpPr>
            <a:cxnSpLocks noChangeShapeType="1"/>
            <a:stCxn id="56" idx="7"/>
            <a:endCxn id="59" idx="3"/>
          </p:cNvCxnSpPr>
          <p:nvPr/>
        </p:nvCxnSpPr>
        <p:spPr bwMode="auto">
          <a:xfrm rot="5400000" flipH="1" flipV="1">
            <a:off x="4095750" y="2987676"/>
            <a:ext cx="814387" cy="83026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42" name="AutoShape 168"/>
          <p:cNvCxnSpPr>
            <a:cxnSpLocks noChangeShapeType="1"/>
          </p:cNvCxnSpPr>
          <p:nvPr/>
        </p:nvCxnSpPr>
        <p:spPr bwMode="auto">
          <a:xfrm>
            <a:off x="4106863" y="3857625"/>
            <a:ext cx="1211262" cy="150813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43" name="AutoShape 169"/>
          <p:cNvCxnSpPr>
            <a:cxnSpLocks noChangeShapeType="1"/>
            <a:stCxn id="58" idx="6"/>
            <a:endCxn id="57" idx="3"/>
          </p:cNvCxnSpPr>
          <p:nvPr/>
        </p:nvCxnSpPr>
        <p:spPr bwMode="auto">
          <a:xfrm flipV="1">
            <a:off x="4532313" y="4090988"/>
            <a:ext cx="785812" cy="6508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44" name="AutoShape 171"/>
          <p:cNvCxnSpPr>
            <a:cxnSpLocks noChangeShapeType="1"/>
            <a:endCxn id="59" idx="2"/>
          </p:cNvCxnSpPr>
          <p:nvPr/>
        </p:nvCxnSpPr>
        <p:spPr bwMode="auto">
          <a:xfrm flipV="1">
            <a:off x="3228975" y="2951163"/>
            <a:ext cx="1671638" cy="122872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45" name="AutoShape 172"/>
          <p:cNvCxnSpPr>
            <a:cxnSpLocks noChangeShapeType="1"/>
            <a:stCxn id="59" idx="5"/>
            <a:endCxn id="57" idx="0"/>
          </p:cNvCxnSpPr>
          <p:nvPr/>
        </p:nvCxnSpPr>
        <p:spPr bwMode="auto">
          <a:xfrm>
            <a:off x="5008563" y="2995613"/>
            <a:ext cx="354012" cy="98901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46" name="AutoShape 174"/>
          <p:cNvCxnSpPr>
            <a:cxnSpLocks noChangeShapeType="1"/>
            <a:stCxn id="54" idx="6"/>
            <a:endCxn id="59" idx="2"/>
          </p:cNvCxnSpPr>
          <p:nvPr/>
        </p:nvCxnSpPr>
        <p:spPr bwMode="auto">
          <a:xfrm flipV="1">
            <a:off x="3297238" y="2949575"/>
            <a:ext cx="1603375" cy="296863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47" name="AutoShape 191"/>
          <p:cNvCxnSpPr>
            <a:cxnSpLocks noChangeShapeType="1"/>
            <a:stCxn id="54" idx="5"/>
            <a:endCxn id="56" idx="1"/>
          </p:cNvCxnSpPr>
          <p:nvPr/>
        </p:nvCxnSpPr>
        <p:spPr bwMode="auto">
          <a:xfrm rot="16200000" flipH="1">
            <a:off x="3378201" y="3190875"/>
            <a:ext cx="519112" cy="719137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48" name="AutoShape 200"/>
          <p:cNvCxnSpPr>
            <a:cxnSpLocks noChangeShapeType="1"/>
            <a:stCxn id="54" idx="5"/>
            <a:endCxn id="58" idx="1"/>
          </p:cNvCxnSpPr>
          <p:nvPr/>
        </p:nvCxnSpPr>
        <p:spPr bwMode="auto">
          <a:xfrm rot="16200000" flipH="1">
            <a:off x="3147219" y="3420269"/>
            <a:ext cx="1406525" cy="1144587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sp>
        <p:nvSpPr>
          <p:cNvPr id="49" name="Oval 188"/>
          <p:cNvSpPr>
            <a:spLocks noChangeArrowheads="1"/>
          </p:cNvSpPr>
          <p:nvPr/>
        </p:nvSpPr>
        <p:spPr bwMode="auto">
          <a:xfrm>
            <a:off x="2640013" y="3902075"/>
            <a:ext cx="100012" cy="106363"/>
          </a:xfrm>
          <a:prstGeom prst="ellipse">
            <a:avLst/>
          </a:prstGeom>
          <a:solidFill>
            <a:srgbClr val="66FF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50" name="Oval 117"/>
          <p:cNvSpPr>
            <a:spLocks noChangeArrowheads="1"/>
          </p:cNvSpPr>
          <p:nvPr/>
        </p:nvSpPr>
        <p:spPr bwMode="auto">
          <a:xfrm>
            <a:off x="2640013" y="3884613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51" name="Oval 187"/>
          <p:cNvSpPr>
            <a:spLocks noChangeArrowheads="1"/>
          </p:cNvSpPr>
          <p:nvPr/>
        </p:nvSpPr>
        <p:spPr bwMode="auto">
          <a:xfrm>
            <a:off x="3184525" y="2711450"/>
            <a:ext cx="71438" cy="71438"/>
          </a:xfrm>
          <a:prstGeom prst="ellipse">
            <a:avLst/>
          </a:prstGeom>
          <a:solidFill>
            <a:srgbClr val="66FF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solidFill>
                <a:srgbClr val="66FF33"/>
              </a:solidFill>
              <a:latin typeface="Calibri" pitchFamily="34" charset="0"/>
            </a:endParaRPr>
          </a:p>
        </p:txBody>
      </p:sp>
      <p:sp>
        <p:nvSpPr>
          <p:cNvPr id="52" name="Oval 100"/>
          <p:cNvSpPr>
            <a:spLocks noChangeArrowheads="1"/>
          </p:cNvSpPr>
          <p:nvPr/>
        </p:nvSpPr>
        <p:spPr bwMode="auto">
          <a:xfrm>
            <a:off x="3143250" y="2690813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53" name="Text Box 183"/>
          <p:cNvSpPr txBox="1">
            <a:spLocks noChangeArrowheads="1"/>
          </p:cNvSpPr>
          <p:nvPr/>
        </p:nvSpPr>
        <p:spPr bwMode="auto">
          <a:xfrm>
            <a:off x="3049588" y="2586038"/>
            <a:ext cx="522287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400" i="1"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54" name="Oval 97"/>
          <p:cNvSpPr>
            <a:spLocks noChangeArrowheads="1"/>
          </p:cNvSpPr>
          <p:nvPr/>
        </p:nvSpPr>
        <p:spPr bwMode="auto">
          <a:xfrm>
            <a:off x="3170238" y="3182938"/>
            <a:ext cx="127000" cy="125412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55" name="Oval 98"/>
          <p:cNvSpPr>
            <a:spLocks noChangeArrowheads="1"/>
          </p:cNvSpPr>
          <p:nvPr/>
        </p:nvSpPr>
        <p:spPr bwMode="auto">
          <a:xfrm>
            <a:off x="3149600" y="4186238"/>
            <a:ext cx="127000" cy="123825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56" name="Oval 99"/>
          <p:cNvSpPr>
            <a:spLocks noChangeArrowheads="1"/>
          </p:cNvSpPr>
          <p:nvPr/>
        </p:nvSpPr>
        <p:spPr bwMode="auto">
          <a:xfrm>
            <a:off x="3979863" y="3790950"/>
            <a:ext cx="127000" cy="123825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57" name="Oval 101"/>
          <p:cNvSpPr>
            <a:spLocks noChangeArrowheads="1"/>
          </p:cNvSpPr>
          <p:nvPr/>
        </p:nvSpPr>
        <p:spPr bwMode="auto">
          <a:xfrm>
            <a:off x="5299075" y="3984625"/>
            <a:ext cx="128588" cy="123825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58" name="Oval 102"/>
          <p:cNvSpPr>
            <a:spLocks noChangeArrowheads="1"/>
          </p:cNvSpPr>
          <p:nvPr/>
        </p:nvSpPr>
        <p:spPr bwMode="auto">
          <a:xfrm>
            <a:off x="4405313" y="4678363"/>
            <a:ext cx="127000" cy="1254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59" name="Oval 103"/>
          <p:cNvSpPr>
            <a:spLocks noChangeArrowheads="1"/>
          </p:cNvSpPr>
          <p:nvPr/>
        </p:nvSpPr>
        <p:spPr bwMode="auto">
          <a:xfrm>
            <a:off x="4900613" y="2889250"/>
            <a:ext cx="127000" cy="123825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60" name="Oval 104"/>
          <p:cNvSpPr>
            <a:spLocks noChangeArrowheads="1"/>
          </p:cNvSpPr>
          <p:nvPr/>
        </p:nvSpPr>
        <p:spPr bwMode="auto">
          <a:xfrm>
            <a:off x="3508375" y="3381375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61" name="Oval 105"/>
          <p:cNvSpPr>
            <a:spLocks noChangeArrowheads="1"/>
          </p:cNvSpPr>
          <p:nvPr/>
        </p:nvSpPr>
        <p:spPr bwMode="auto">
          <a:xfrm>
            <a:off x="3646488" y="2978150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62" name="Oval 106"/>
          <p:cNvSpPr>
            <a:spLocks noChangeArrowheads="1"/>
          </p:cNvSpPr>
          <p:nvPr/>
        </p:nvSpPr>
        <p:spPr bwMode="auto">
          <a:xfrm>
            <a:off x="3303588" y="2876550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63" name="Oval 107"/>
          <p:cNvSpPr>
            <a:spLocks noChangeArrowheads="1"/>
          </p:cNvSpPr>
          <p:nvPr/>
        </p:nvSpPr>
        <p:spPr bwMode="auto">
          <a:xfrm>
            <a:off x="2781300" y="3055938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64" name="Oval 108"/>
          <p:cNvSpPr>
            <a:spLocks noChangeArrowheads="1"/>
          </p:cNvSpPr>
          <p:nvPr/>
        </p:nvSpPr>
        <p:spPr bwMode="auto">
          <a:xfrm>
            <a:off x="3738563" y="3238500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65" name="Oval 109"/>
          <p:cNvSpPr>
            <a:spLocks noChangeArrowheads="1"/>
          </p:cNvSpPr>
          <p:nvPr/>
        </p:nvSpPr>
        <p:spPr bwMode="auto">
          <a:xfrm>
            <a:off x="4521200" y="2894013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66" name="Oval 110"/>
          <p:cNvSpPr>
            <a:spLocks noChangeArrowheads="1"/>
          </p:cNvSpPr>
          <p:nvPr/>
        </p:nvSpPr>
        <p:spPr bwMode="auto">
          <a:xfrm>
            <a:off x="5383213" y="2916238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67" name="Oval 111"/>
          <p:cNvSpPr>
            <a:spLocks noChangeArrowheads="1"/>
          </p:cNvSpPr>
          <p:nvPr/>
        </p:nvSpPr>
        <p:spPr bwMode="auto">
          <a:xfrm>
            <a:off x="5118100" y="2651125"/>
            <a:ext cx="127000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68" name="Oval 112"/>
          <p:cNvSpPr>
            <a:spLocks noChangeArrowheads="1"/>
          </p:cNvSpPr>
          <p:nvPr/>
        </p:nvSpPr>
        <p:spPr bwMode="auto">
          <a:xfrm>
            <a:off x="4783138" y="2662238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69" name="Oval 113"/>
          <p:cNvSpPr>
            <a:spLocks noChangeArrowheads="1"/>
          </p:cNvSpPr>
          <p:nvPr/>
        </p:nvSpPr>
        <p:spPr bwMode="auto">
          <a:xfrm>
            <a:off x="3878263" y="4899025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70" name="Oval 114"/>
          <p:cNvSpPr>
            <a:spLocks noChangeArrowheads="1"/>
          </p:cNvSpPr>
          <p:nvPr/>
        </p:nvSpPr>
        <p:spPr bwMode="auto">
          <a:xfrm>
            <a:off x="4178300" y="4257675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71" name="Oval 115"/>
          <p:cNvSpPr>
            <a:spLocks noChangeArrowheads="1"/>
          </p:cNvSpPr>
          <p:nvPr/>
        </p:nvSpPr>
        <p:spPr bwMode="auto">
          <a:xfrm>
            <a:off x="3841750" y="4376738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72" name="Oval 116"/>
          <p:cNvSpPr>
            <a:spLocks noChangeArrowheads="1"/>
          </p:cNvSpPr>
          <p:nvPr/>
        </p:nvSpPr>
        <p:spPr bwMode="auto">
          <a:xfrm>
            <a:off x="3136900" y="4583113"/>
            <a:ext cx="128588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73" name="Oval 118"/>
          <p:cNvSpPr>
            <a:spLocks noChangeArrowheads="1"/>
          </p:cNvSpPr>
          <p:nvPr/>
        </p:nvSpPr>
        <p:spPr bwMode="auto">
          <a:xfrm>
            <a:off x="2919413" y="3930650"/>
            <a:ext cx="127000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74" name="Oval 119"/>
          <p:cNvSpPr>
            <a:spLocks noChangeArrowheads="1"/>
          </p:cNvSpPr>
          <p:nvPr/>
        </p:nvSpPr>
        <p:spPr bwMode="auto">
          <a:xfrm>
            <a:off x="3349625" y="3736975"/>
            <a:ext cx="128588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75" name="Oval 120"/>
          <p:cNvSpPr>
            <a:spLocks noChangeArrowheads="1"/>
          </p:cNvSpPr>
          <p:nvPr/>
        </p:nvSpPr>
        <p:spPr bwMode="auto">
          <a:xfrm>
            <a:off x="3028950" y="3776663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76" name="Oval 121"/>
          <p:cNvSpPr>
            <a:spLocks noChangeArrowheads="1"/>
          </p:cNvSpPr>
          <p:nvPr/>
        </p:nvSpPr>
        <p:spPr bwMode="auto">
          <a:xfrm>
            <a:off x="4743450" y="4833938"/>
            <a:ext cx="128588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77" name="Oval 122"/>
          <p:cNvSpPr>
            <a:spLocks noChangeArrowheads="1"/>
          </p:cNvSpPr>
          <p:nvPr/>
        </p:nvSpPr>
        <p:spPr bwMode="auto">
          <a:xfrm>
            <a:off x="4467225" y="4046538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78" name="Oval 123"/>
          <p:cNvSpPr>
            <a:spLocks noChangeArrowheads="1"/>
          </p:cNvSpPr>
          <p:nvPr/>
        </p:nvSpPr>
        <p:spPr bwMode="auto">
          <a:xfrm>
            <a:off x="4808538" y="3732213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79" name="Oval 124"/>
          <p:cNvSpPr>
            <a:spLocks noChangeArrowheads="1"/>
          </p:cNvSpPr>
          <p:nvPr/>
        </p:nvSpPr>
        <p:spPr bwMode="auto">
          <a:xfrm>
            <a:off x="4106863" y="3973513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80" name="Oval 125"/>
          <p:cNvSpPr>
            <a:spLocks noChangeArrowheads="1"/>
          </p:cNvSpPr>
          <p:nvPr/>
        </p:nvSpPr>
        <p:spPr bwMode="auto">
          <a:xfrm>
            <a:off x="4764088" y="5119688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81" name="Oval 126"/>
          <p:cNvSpPr>
            <a:spLocks noChangeArrowheads="1"/>
          </p:cNvSpPr>
          <p:nvPr/>
        </p:nvSpPr>
        <p:spPr bwMode="auto">
          <a:xfrm>
            <a:off x="4359275" y="4968875"/>
            <a:ext cx="127000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82" name="Oval 127"/>
          <p:cNvSpPr>
            <a:spLocks noChangeArrowheads="1"/>
          </p:cNvSpPr>
          <p:nvPr/>
        </p:nvSpPr>
        <p:spPr bwMode="auto">
          <a:xfrm>
            <a:off x="4992688" y="4384675"/>
            <a:ext cx="125412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83" name="Oval 128"/>
          <p:cNvSpPr>
            <a:spLocks noChangeArrowheads="1"/>
          </p:cNvSpPr>
          <p:nvPr/>
        </p:nvSpPr>
        <p:spPr bwMode="auto">
          <a:xfrm>
            <a:off x="5316538" y="4425950"/>
            <a:ext cx="128587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84" name="Oval 129"/>
          <p:cNvSpPr>
            <a:spLocks noChangeArrowheads="1"/>
          </p:cNvSpPr>
          <p:nvPr/>
        </p:nvSpPr>
        <p:spPr bwMode="auto">
          <a:xfrm>
            <a:off x="5588000" y="4287838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85" name="Oval 130"/>
          <p:cNvSpPr>
            <a:spLocks noChangeArrowheads="1"/>
          </p:cNvSpPr>
          <p:nvPr/>
        </p:nvSpPr>
        <p:spPr bwMode="auto">
          <a:xfrm>
            <a:off x="5484813" y="3789363"/>
            <a:ext cx="128587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86" name="Oval 131"/>
          <p:cNvSpPr>
            <a:spLocks noChangeArrowheads="1"/>
          </p:cNvSpPr>
          <p:nvPr/>
        </p:nvSpPr>
        <p:spPr bwMode="auto">
          <a:xfrm>
            <a:off x="5310188" y="3476625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sp>
        <p:nvSpPr>
          <p:cNvPr id="87" name="Oval 132"/>
          <p:cNvSpPr>
            <a:spLocks noChangeArrowheads="1"/>
          </p:cNvSpPr>
          <p:nvPr/>
        </p:nvSpPr>
        <p:spPr bwMode="auto">
          <a:xfrm>
            <a:off x="5053013" y="3702050"/>
            <a:ext cx="127000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cxnSp>
        <p:nvCxnSpPr>
          <p:cNvPr id="88" name="AutoShape 133"/>
          <p:cNvCxnSpPr>
            <a:cxnSpLocks noChangeShapeType="1"/>
            <a:stCxn id="55" idx="4"/>
            <a:endCxn id="72" idx="0"/>
          </p:cNvCxnSpPr>
          <p:nvPr/>
        </p:nvCxnSpPr>
        <p:spPr bwMode="auto">
          <a:xfrm flipH="1">
            <a:off x="3201988" y="4310063"/>
            <a:ext cx="12700" cy="27305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89" name="AutoShape 134"/>
          <p:cNvCxnSpPr>
            <a:cxnSpLocks noChangeShapeType="1"/>
            <a:stCxn id="73" idx="5"/>
            <a:endCxn id="55" idx="1"/>
          </p:cNvCxnSpPr>
          <p:nvPr/>
        </p:nvCxnSpPr>
        <p:spPr bwMode="auto">
          <a:xfrm>
            <a:off x="3028950" y="4037013"/>
            <a:ext cx="141288" cy="166687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90" name="AutoShape 135"/>
          <p:cNvCxnSpPr>
            <a:cxnSpLocks noChangeShapeType="1"/>
            <a:stCxn id="50" idx="5"/>
            <a:endCxn id="55" idx="2"/>
          </p:cNvCxnSpPr>
          <p:nvPr/>
        </p:nvCxnSpPr>
        <p:spPr bwMode="auto">
          <a:xfrm>
            <a:off x="2749550" y="3992563"/>
            <a:ext cx="400050" cy="255587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91" name="AutoShape 136"/>
          <p:cNvCxnSpPr>
            <a:cxnSpLocks noChangeShapeType="1"/>
            <a:stCxn id="75" idx="4"/>
            <a:endCxn id="55" idx="0"/>
          </p:cNvCxnSpPr>
          <p:nvPr/>
        </p:nvCxnSpPr>
        <p:spPr bwMode="auto">
          <a:xfrm rot="16200000" flipH="1">
            <a:off x="3009900" y="3983038"/>
            <a:ext cx="285750" cy="12065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92" name="AutoShape 137"/>
          <p:cNvCxnSpPr>
            <a:cxnSpLocks noChangeShapeType="1"/>
            <a:stCxn id="70" idx="4"/>
            <a:endCxn id="58" idx="1"/>
          </p:cNvCxnSpPr>
          <p:nvPr/>
        </p:nvCxnSpPr>
        <p:spPr bwMode="auto">
          <a:xfrm rot="16200000" flipH="1">
            <a:off x="4174331" y="4448969"/>
            <a:ext cx="315913" cy="1809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93" name="AutoShape 139"/>
          <p:cNvCxnSpPr>
            <a:cxnSpLocks noChangeShapeType="1"/>
            <a:stCxn id="69" idx="7"/>
            <a:endCxn id="58" idx="3"/>
          </p:cNvCxnSpPr>
          <p:nvPr/>
        </p:nvCxnSpPr>
        <p:spPr bwMode="auto">
          <a:xfrm rot="5400000" flipH="1" flipV="1">
            <a:off x="4138612" y="4632326"/>
            <a:ext cx="131763" cy="43656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94" name="AutoShape 140"/>
          <p:cNvCxnSpPr>
            <a:cxnSpLocks noChangeShapeType="1"/>
            <a:stCxn id="81" idx="0"/>
            <a:endCxn id="58" idx="4"/>
          </p:cNvCxnSpPr>
          <p:nvPr/>
        </p:nvCxnSpPr>
        <p:spPr bwMode="auto">
          <a:xfrm rot="5400000" flipH="1" flipV="1">
            <a:off x="4363244" y="4863306"/>
            <a:ext cx="165100" cy="46038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95" name="AutoShape 141"/>
          <p:cNvCxnSpPr>
            <a:cxnSpLocks noChangeShapeType="1"/>
            <a:stCxn id="58" idx="5"/>
            <a:endCxn id="76" idx="2"/>
          </p:cNvCxnSpPr>
          <p:nvPr/>
        </p:nvCxnSpPr>
        <p:spPr bwMode="auto">
          <a:xfrm>
            <a:off x="4514850" y="4784725"/>
            <a:ext cx="228600" cy="112713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96" name="AutoShape 143"/>
          <p:cNvCxnSpPr>
            <a:cxnSpLocks noChangeShapeType="1"/>
            <a:stCxn id="74" idx="6"/>
            <a:endCxn id="56" idx="2"/>
          </p:cNvCxnSpPr>
          <p:nvPr/>
        </p:nvCxnSpPr>
        <p:spPr bwMode="auto">
          <a:xfrm>
            <a:off x="3478213" y="3798888"/>
            <a:ext cx="501650" cy="539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97" name="AutoShape 145"/>
          <p:cNvCxnSpPr>
            <a:cxnSpLocks noChangeShapeType="1"/>
            <a:stCxn id="52" idx="4"/>
            <a:endCxn id="54" idx="0"/>
          </p:cNvCxnSpPr>
          <p:nvPr/>
        </p:nvCxnSpPr>
        <p:spPr bwMode="auto">
          <a:xfrm>
            <a:off x="3205163" y="2816225"/>
            <a:ext cx="28575" cy="366713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98" name="AutoShape 147"/>
          <p:cNvCxnSpPr>
            <a:cxnSpLocks noChangeShapeType="1"/>
            <a:stCxn id="54" idx="5"/>
            <a:endCxn id="60" idx="1"/>
          </p:cNvCxnSpPr>
          <p:nvPr/>
        </p:nvCxnSpPr>
        <p:spPr bwMode="auto">
          <a:xfrm rot="16200000" flipH="1">
            <a:off x="3348038" y="3221038"/>
            <a:ext cx="107950" cy="24765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99" name="AutoShape 148"/>
          <p:cNvCxnSpPr>
            <a:cxnSpLocks noChangeShapeType="1"/>
            <a:stCxn id="61" idx="2"/>
            <a:endCxn id="54" idx="7"/>
          </p:cNvCxnSpPr>
          <p:nvPr/>
        </p:nvCxnSpPr>
        <p:spPr bwMode="auto">
          <a:xfrm flipH="1">
            <a:off x="3278188" y="3041650"/>
            <a:ext cx="368300" cy="15875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00" name="AutoShape 149"/>
          <p:cNvCxnSpPr>
            <a:cxnSpLocks noChangeShapeType="1"/>
            <a:stCxn id="64" idx="4"/>
            <a:endCxn id="56" idx="0"/>
          </p:cNvCxnSpPr>
          <p:nvPr/>
        </p:nvCxnSpPr>
        <p:spPr bwMode="auto">
          <a:xfrm rot="16200000" flipH="1">
            <a:off x="3708400" y="3455988"/>
            <a:ext cx="428625" cy="24130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01" name="AutoShape 150"/>
          <p:cNvCxnSpPr>
            <a:cxnSpLocks noChangeShapeType="1"/>
            <a:stCxn id="56" idx="5"/>
            <a:endCxn id="77" idx="1"/>
          </p:cNvCxnSpPr>
          <p:nvPr/>
        </p:nvCxnSpPr>
        <p:spPr bwMode="auto">
          <a:xfrm rot="16200000" flipH="1">
            <a:off x="4202907" y="3782219"/>
            <a:ext cx="166687" cy="3968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02" name="AutoShape 151"/>
          <p:cNvCxnSpPr>
            <a:cxnSpLocks noChangeShapeType="1"/>
            <a:stCxn id="56" idx="4"/>
            <a:endCxn id="79" idx="0"/>
          </p:cNvCxnSpPr>
          <p:nvPr/>
        </p:nvCxnSpPr>
        <p:spPr bwMode="auto">
          <a:xfrm rot="16200000" flipH="1">
            <a:off x="4077494" y="3880644"/>
            <a:ext cx="58738" cy="12700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03" name="AutoShape 152"/>
          <p:cNvCxnSpPr>
            <a:cxnSpLocks noChangeShapeType="1"/>
          </p:cNvCxnSpPr>
          <p:nvPr/>
        </p:nvCxnSpPr>
        <p:spPr bwMode="auto">
          <a:xfrm flipV="1">
            <a:off x="4108450" y="3797300"/>
            <a:ext cx="701675" cy="58738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04" name="AutoShape 155"/>
          <p:cNvCxnSpPr>
            <a:cxnSpLocks noChangeShapeType="1"/>
            <a:stCxn id="82" idx="6"/>
            <a:endCxn id="57" idx="3"/>
          </p:cNvCxnSpPr>
          <p:nvPr/>
        </p:nvCxnSpPr>
        <p:spPr bwMode="auto">
          <a:xfrm flipV="1">
            <a:off x="5118100" y="4090988"/>
            <a:ext cx="200025" cy="357187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05" name="AutoShape 156"/>
          <p:cNvCxnSpPr>
            <a:cxnSpLocks noChangeShapeType="1"/>
            <a:stCxn id="57" idx="7"/>
            <a:endCxn id="85" idx="3"/>
          </p:cNvCxnSpPr>
          <p:nvPr/>
        </p:nvCxnSpPr>
        <p:spPr bwMode="auto">
          <a:xfrm flipV="1">
            <a:off x="5408613" y="3895725"/>
            <a:ext cx="95250" cy="106363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06" name="AutoShape 157"/>
          <p:cNvCxnSpPr>
            <a:cxnSpLocks noChangeShapeType="1"/>
            <a:stCxn id="87" idx="5"/>
            <a:endCxn id="57" idx="1"/>
          </p:cNvCxnSpPr>
          <p:nvPr/>
        </p:nvCxnSpPr>
        <p:spPr bwMode="auto">
          <a:xfrm>
            <a:off x="5160963" y="3808413"/>
            <a:ext cx="157162" cy="1936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07" name="AutoShape 158"/>
          <p:cNvCxnSpPr>
            <a:cxnSpLocks noChangeShapeType="1"/>
            <a:stCxn id="86" idx="4"/>
            <a:endCxn id="57" idx="0"/>
          </p:cNvCxnSpPr>
          <p:nvPr/>
        </p:nvCxnSpPr>
        <p:spPr bwMode="auto">
          <a:xfrm flipH="1">
            <a:off x="5362575" y="3600450"/>
            <a:ext cx="11113" cy="3841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08" name="AutoShape 159"/>
          <p:cNvCxnSpPr>
            <a:cxnSpLocks noChangeShapeType="1"/>
            <a:stCxn id="68" idx="5"/>
          </p:cNvCxnSpPr>
          <p:nvPr/>
        </p:nvCxnSpPr>
        <p:spPr bwMode="auto">
          <a:xfrm>
            <a:off x="4891088" y="2768600"/>
            <a:ext cx="53975" cy="131763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09" name="AutoShape 160"/>
          <p:cNvCxnSpPr>
            <a:cxnSpLocks noChangeShapeType="1"/>
            <a:stCxn id="59" idx="7"/>
            <a:endCxn id="67" idx="3"/>
          </p:cNvCxnSpPr>
          <p:nvPr/>
        </p:nvCxnSpPr>
        <p:spPr bwMode="auto">
          <a:xfrm flipV="1">
            <a:off x="5008563" y="2757488"/>
            <a:ext cx="128587" cy="14922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10" name="AutoShape 161"/>
          <p:cNvCxnSpPr>
            <a:cxnSpLocks noChangeShapeType="1"/>
            <a:stCxn id="59" idx="6"/>
            <a:endCxn id="66" idx="2"/>
          </p:cNvCxnSpPr>
          <p:nvPr/>
        </p:nvCxnSpPr>
        <p:spPr bwMode="auto">
          <a:xfrm>
            <a:off x="5027613" y="2949575"/>
            <a:ext cx="355600" cy="285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11" name="AutoShape 162"/>
          <p:cNvCxnSpPr>
            <a:cxnSpLocks noChangeShapeType="1"/>
            <a:stCxn id="65" idx="6"/>
            <a:endCxn id="59" idx="1"/>
          </p:cNvCxnSpPr>
          <p:nvPr/>
        </p:nvCxnSpPr>
        <p:spPr bwMode="auto">
          <a:xfrm flipV="1">
            <a:off x="4648200" y="2908300"/>
            <a:ext cx="269875" cy="49213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12" name="Straight Connector 111"/>
          <p:cNvCxnSpPr>
            <a:stCxn id="54" idx="6"/>
            <a:endCxn id="57" idx="1"/>
          </p:cNvCxnSpPr>
          <p:nvPr/>
        </p:nvCxnSpPr>
        <p:spPr bwMode="auto">
          <a:xfrm>
            <a:off x="3297238" y="3244850"/>
            <a:ext cx="2019300" cy="75723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>
            <a:stCxn id="66" idx="4"/>
            <a:endCxn id="86" idx="0"/>
          </p:cNvCxnSpPr>
          <p:nvPr/>
        </p:nvCxnSpPr>
        <p:spPr bwMode="auto">
          <a:xfrm rot="5400000">
            <a:off x="5191920" y="3221831"/>
            <a:ext cx="436562" cy="730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113"/>
          <p:cNvCxnSpPr>
            <a:stCxn id="68" idx="6"/>
            <a:endCxn id="67" idx="2"/>
          </p:cNvCxnSpPr>
          <p:nvPr/>
        </p:nvCxnSpPr>
        <p:spPr bwMode="auto">
          <a:xfrm flipV="1">
            <a:off x="4910138" y="2713038"/>
            <a:ext cx="207962" cy="1111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114"/>
          <p:cNvCxnSpPr>
            <a:stCxn id="67" idx="5"/>
            <a:endCxn id="66" idx="0"/>
          </p:cNvCxnSpPr>
          <p:nvPr/>
        </p:nvCxnSpPr>
        <p:spPr bwMode="auto">
          <a:xfrm rot="16200000" flipH="1">
            <a:off x="5257007" y="2726531"/>
            <a:ext cx="158750" cy="22066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>
            <a:stCxn id="68" idx="2"/>
            <a:endCxn id="65" idx="7"/>
          </p:cNvCxnSpPr>
          <p:nvPr/>
        </p:nvCxnSpPr>
        <p:spPr bwMode="auto">
          <a:xfrm rot="10800000" flipV="1">
            <a:off x="4629150" y="2725738"/>
            <a:ext cx="153988" cy="1873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/>
          <p:cNvCxnSpPr>
            <a:stCxn id="62" idx="6"/>
            <a:endCxn id="61" idx="1"/>
          </p:cNvCxnSpPr>
          <p:nvPr/>
        </p:nvCxnSpPr>
        <p:spPr bwMode="auto">
          <a:xfrm>
            <a:off x="3430588" y="2938463"/>
            <a:ext cx="233362" cy="571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>
            <a:stCxn id="52" idx="3"/>
            <a:endCxn id="63" idx="7"/>
          </p:cNvCxnSpPr>
          <p:nvPr/>
        </p:nvCxnSpPr>
        <p:spPr bwMode="auto">
          <a:xfrm rot="5400000">
            <a:off x="2886869" y="2799556"/>
            <a:ext cx="276225" cy="27146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/>
          <p:cNvCxnSpPr>
            <a:stCxn id="63" idx="4"/>
            <a:endCxn id="50" idx="0"/>
          </p:cNvCxnSpPr>
          <p:nvPr/>
        </p:nvCxnSpPr>
        <p:spPr bwMode="auto">
          <a:xfrm rot="5400000">
            <a:off x="2421732" y="3461544"/>
            <a:ext cx="704850" cy="14128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>
            <a:stCxn id="52" idx="5"/>
            <a:endCxn id="62" idx="1"/>
          </p:cNvCxnSpPr>
          <p:nvPr/>
        </p:nvCxnSpPr>
        <p:spPr bwMode="auto">
          <a:xfrm rot="16200000" flipH="1">
            <a:off x="3237706" y="2810669"/>
            <a:ext cx="96838" cy="698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stCxn id="60" idx="4"/>
            <a:endCxn id="74" idx="0"/>
          </p:cNvCxnSpPr>
          <p:nvPr/>
        </p:nvCxnSpPr>
        <p:spPr bwMode="auto">
          <a:xfrm rot="5400000">
            <a:off x="3376612" y="3541713"/>
            <a:ext cx="231775" cy="1587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>
            <a:stCxn id="60" idx="6"/>
            <a:endCxn id="64" idx="3"/>
          </p:cNvCxnSpPr>
          <p:nvPr/>
        </p:nvCxnSpPr>
        <p:spPr bwMode="auto">
          <a:xfrm flipV="1">
            <a:off x="3635375" y="3344863"/>
            <a:ext cx="120650" cy="984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/>
          <p:cNvCxnSpPr>
            <a:stCxn id="61" idx="6"/>
            <a:endCxn id="65" idx="2"/>
          </p:cNvCxnSpPr>
          <p:nvPr/>
        </p:nvCxnSpPr>
        <p:spPr bwMode="auto">
          <a:xfrm flipV="1">
            <a:off x="3773488" y="2957513"/>
            <a:ext cx="747712" cy="825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>
            <a:stCxn id="78" idx="6"/>
            <a:endCxn id="87" idx="2"/>
          </p:cNvCxnSpPr>
          <p:nvPr/>
        </p:nvCxnSpPr>
        <p:spPr bwMode="auto">
          <a:xfrm flipV="1">
            <a:off x="4935538" y="3765550"/>
            <a:ext cx="117475" cy="2857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>
            <a:stCxn id="77" idx="6"/>
            <a:endCxn id="82" idx="2"/>
          </p:cNvCxnSpPr>
          <p:nvPr/>
        </p:nvCxnSpPr>
        <p:spPr bwMode="auto">
          <a:xfrm>
            <a:off x="4594225" y="4108450"/>
            <a:ext cx="398463" cy="3397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/>
          <p:cNvCxnSpPr>
            <a:stCxn id="87" idx="4"/>
            <a:endCxn id="82" idx="0"/>
          </p:cNvCxnSpPr>
          <p:nvPr/>
        </p:nvCxnSpPr>
        <p:spPr bwMode="auto">
          <a:xfrm rot="5400000">
            <a:off x="4806951" y="4075112"/>
            <a:ext cx="557212" cy="6191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stCxn id="79" idx="6"/>
            <a:endCxn id="77" idx="2"/>
          </p:cNvCxnSpPr>
          <p:nvPr/>
        </p:nvCxnSpPr>
        <p:spPr bwMode="auto">
          <a:xfrm>
            <a:off x="4233863" y="4035425"/>
            <a:ext cx="233362" cy="730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/>
          <p:cNvCxnSpPr>
            <a:stCxn id="78" idx="4"/>
            <a:endCxn id="77" idx="7"/>
          </p:cNvCxnSpPr>
          <p:nvPr/>
        </p:nvCxnSpPr>
        <p:spPr bwMode="auto">
          <a:xfrm rot="5400000">
            <a:off x="4619626" y="3811587"/>
            <a:ext cx="207962" cy="29686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/>
          <p:cNvCxnSpPr>
            <a:stCxn id="79" idx="4"/>
            <a:endCxn id="70" idx="1"/>
          </p:cNvCxnSpPr>
          <p:nvPr/>
        </p:nvCxnSpPr>
        <p:spPr bwMode="auto">
          <a:xfrm rot="16200000" flipH="1">
            <a:off x="4093369" y="4174332"/>
            <a:ext cx="179387" cy="254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29"/>
          <p:cNvCxnSpPr>
            <a:stCxn id="71" idx="6"/>
            <a:endCxn id="70" idx="2"/>
          </p:cNvCxnSpPr>
          <p:nvPr/>
        </p:nvCxnSpPr>
        <p:spPr bwMode="auto">
          <a:xfrm flipV="1">
            <a:off x="3968750" y="4319588"/>
            <a:ext cx="209550" cy="1206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/>
          <p:cNvCxnSpPr>
            <a:stCxn id="79" idx="3"/>
            <a:endCxn id="71" idx="7"/>
          </p:cNvCxnSpPr>
          <p:nvPr/>
        </p:nvCxnSpPr>
        <p:spPr bwMode="auto">
          <a:xfrm rot="5400000">
            <a:off x="3879057" y="4148931"/>
            <a:ext cx="315912" cy="1746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/>
          <p:cNvCxnSpPr>
            <a:stCxn id="86" idx="5"/>
            <a:endCxn id="85" idx="7"/>
          </p:cNvCxnSpPr>
          <p:nvPr/>
        </p:nvCxnSpPr>
        <p:spPr bwMode="auto">
          <a:xfrm rot="16200000" flipH="1">
            <a:off x="5393531" y="3606007"/>
            <a:ext cx="225425" cy="17621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3" name="Straight Connector 132"/>
          <p:cNvCxnSpPr>
            <a:stCxn id="87" idx="7"/>
            <a:endCxn id="86" idx="3"/>
          </p:cNvCxnSpPr>
          <p:nvPr/>
        </p:nvCxnSpPr>
        <p:spPr bwMode="auto">
          <a:xfrm rot="5400000" flipH="1" flipV="1">
            <a:off x="5175250" y="3567113"/>
            <a:ext cx="138113" cy="16668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traight Connector 133"/>
          <p:cNvCxnSpPr>
            <a:stCxn id="87" idx="0"/>
            <a:endCxn id="66" idx="3"/>
          </p:cNvCxnSpPr>
          <p:nvPr/>
        </p:nvCxnSpPr>
        <p:spPr bwMode="auto">
          <a:xfrm rot="5400000" flipH="1" flipV="1">
            <a:off x="4918075" y="3219451"/>
            <a:ext cx="681037" cy="28416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Connector 134"/>
          <p:cNvCxnSpPr>
            <a:stCxn id="65" idx="5"/>
            <a:endCxn id="87" idx="0"/>
          </p:cNvCxnSpPr>
          <p:nvPr/>
        </p:nvCxnSpPr>
        <p:spPr bwMode="auto">
          <a:xfrm rot="16200000" flipH="1">
            <a:off x="4522788" y="3108325"/>
            <a:ext cx="700087" cy="48736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6" name="Straight Connector 135"/>
          <p:cNvCxnSpPr>
            <a:stCxn id="50" idx="4"/>
            <a:endCxn id="72" idx="2"/>
          </p:cNvCxnSpPr>
          <p:nvPr/>
        </p:nvCxnSpPr>
        <p:spPr bwMode="auto">
          <a:xfrm rot="16200000" flipH="1">
            <a:off x="2602707" y="4110831"/>
            <a:ext cx="635000" cy="43338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7" name="Straight Connector 136"/>
          <p:cNvCxnSpPr>
            <a:stCxn id="50" idx="6"/>
            <a:endCxn id="73" idx="2"/>
          </p:cNvCxnSpPr>
          <p:nvPr/>
        </p:nvCxnSpPr>
        <p:spPr bwMode="auto">
          <a:xfrm>
            <a:off x="2767013" y="3946525"/>
            <a:ext cx="152400" cy="4603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8" name="Straight Connector 137"/>
          <p:cNvCxnSpPr>
            <a:stCxn id="73" idx="7"/>
            <a:endCxn id="75" idx="3"/>
          </p:cNvCxnSpPr>
          <p:nvPr/>
        </p:nvCxnSpPr>
        <p:spPr bwMode="auto">
          <a:xfrm rot="5400000" flipH="1" flipV="1">
            <a:off x="3003550" y="3905251"/>
            <a:ext cx="66675" cy="190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/>
          <p:cNvCxnSpPr>
            <a:stCxn id="50" idx="7"/>
            <a:endCxn id="75" idx="2"/>
          </p:cNvCxnSpPr>
          <p:nvPr/>
        </p:nvCxnSpPr>
        <p:spPr bwMode="auto">
          <a:xfrm rot="5400000" flipH="1" flipV="1">
            <a:off x="2856707" y="3729831"/>
            <a:ext cx="63500" cy="28098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0" name="Straight Connector 139"/>
          <p:cNvCxnSpPr>
            <a:stCxn id="75" idx="6"/>
            <a:endCxn id="74" idx="2"/>
          </p:cNvCxnSpPr>
          <p:nvPr/>
        </p:nvCxnSpPr>
        <p:spPr bwMode="auto">
          <a:xfrm flipV="1">
            <a:off x="3155950" y="3798888"/>
            <a:ext cx="193675" cy="3968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Straight Connector 140"/>
          <p:cNvCxnSpPr>
            <a:stCxn id="75" idx="7"/>
            <a:endCxn id="60" idx="3"/>
          </p:cNvCxnSpPr>
          <p:nvPr/>
        </p:nvCxnSpPr>
        <p:spPr bwMode="auto">
          <a:xfrm rot="5400000" flipH="1" flipV="1">
            <a:off x="3176587" y="3446463"/>
            <a:ext cx="309563" cy="38893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2" name="Straight Connector 141"/>
          <p:cNvCxnSpPr>
            <a:stCxn id="72" idx="7"/>
            <a:endCxn id="71" idx="2"/>
          </p:cNvCxnSpPr>
          <p:nvPr/>
        </p:nvCxnSpPr>
        <p:spPr bwMode="auto">
          <a:xfrm rot="5400000" flipH="1" flipV="1">
            <a:off x="3463131" y="4221957"/>
            <a:ext cx="161925" cy="59531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3" name="Straight Connector 142"/>
          <p:cNvCxnSpPr>
            <a:stCxn id="72" idx="5"/>
            <a:endCxn id="69" idx="2"/>
          </p:cNvCxnSpPr>
          <p:nvPr/>
        </p:nvCxnSpPr>
        <p:spPr bwMode="auto">
          <a:xfrm rot="16200000" flipH="1">
            <a:off x="3425826" y="4508500"/>
            <a:ext cx="273050" cy="6318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Connector 143"/>
          <p:cNvCxnSpPr>
            <a:stCxn id="69" idx="6"/>
            <a:endCxn id="81" idx="2"/>
          </p:cNvCxnSpPr>
          <p:nvPr/>
        </p:nvCxnSpPr>
        <p:spPr bwMode="auto">
          <a:xfrm>
            <a:off x="4005263" y="4960938"/>
            <a:ext cx="354012" cy="698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5" name="Straight Connector 144"/>
          <p:cNvCxnSpPr>
            <a:stCxn id="81" idx="5"/>
            <a:endCxn id="80" idx="2"/>
          </p:cNvCxnSpPr>
          <p:nvPr/>
        </p:nvCxnSpPr>
        <p:spPr bwMode="auto">
          <a:xfrm rot="16200000" flipH="1">
            <a:off x="4562476" y="4979987"/>
            <a:ext cx="106362" cy="29686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6" name="Straight Connector 145"/>
          <p:cNvCxnSpPr>
            <a:stCxn id="76" idx="7"/>
            <a:endCxn id="83" idx="3"/>
          </p:cNvCxnSpPr>
          <p:nvPr/>
        </p:nvCxnSpPr>
        <p:spPr bwMode="auto">
          <a:xfrm rot="5400000" flipH="1" flipV="1">
            <a:off x="4933950" y="4451351"/>
            <a:ext cx="319087" cy="48101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47" name="Oval 100"/>
          <p:cNvSpPr>
            <a:spLocks noChangeArrowheads="1"/>
          </p:cNvSpPr>
          <p:nvPr/>
        </p:nvSpPr>
        <p:spPr bwMode="auto">
          <a:xfrm>
            <a:off x="3138488" y="2687638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>
              <a:latin typeface="Calibri" pitchFamily="34" charset="0"/>
            </a:endParaRPr>
          </a:p>
        </p:txBody>
      </p:sp>
      <p:cxnSp>
        <p:nvCxnSpPr>
          <p:cNvPr id="148" name="Straight Connector 147"/>
          <p:cNvCxnSpPr>
            <a:endCxn id="68" idx="2"/>
          </p:cNvCxnSpPr>
          <p:nvPr/>
        </p:nvCxnSpPr>
        <p:spPr bwMode="auto">
          <a:xfrm>
            <a:off x="3262313" y="2713038"/>
            <a:ext cx="1520825" cy="127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9" name="Straight Connector 148"/>
          <p:cNvCxnSpPr>
            <a:endCxn id="87" idx="1"/>
          </p:cNvCxnSpPr>
          <p:nvPr/>
        </p:nvCxnSpPr>
        <p:spPr bwMode="auto">
          <a:xfrm>
            <a:off x="3865563" y="3305175"/>
            <a:ext cx="1204912" cy="4159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0" name="Straight Connector 149"/>
          <p:cNvCxnSpPr>
            <a:endCxn id="66" idx="3"/>
          </p:cNvCxnSpPr>
          <p:nvPr/>
        </p:nvCxnSpPr>
        <p:spPr bwMode="auto">
          <a:xfrm flipV="1">
            <a:off x="3860800" y="3022600"/>
            <a:ext cx="1539875" cy="26828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Straight Connector 150"/>
          <p:cNvCxnSpPr>
            <a:endCxn id="65" idx="1"/>
          </p:cNvCxnSpPr>
          <p:nvPr/>
        </p:nvCxnSpPr>
        <p:spPr bwMode="auto">
          <a:xfrm>
            <a:off x="3275013" y="2760663"/>
            <a:ext cx="1263650" cy="1524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53" name="TextBox 152"/>
          <p:cNvSpPr txBox="1">
            <a:spLocks noChangeArrowheads="1"/>
          </p:cNvSpPr>
          <p:nvPr/>
        </p:nvSpPr>
        <p:spPr bwMode="auto">
          <a:xfrm>
            <a:off x="3184525" y="3686175"/>
            <a:ext cx="309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s-ES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" name="TextBox 154"/>
          <p:cNvSpPr txBox="1">
            <a:spLocks noChangeArrowheads="1"/>
          </p:cNvSpPr>
          <p:nvPr/>
        </p:nvSpPr>
        <p:spPr bwMode="auto">
          <a:xfrm>
            <a:off x="5335588" y="3878263"/>
            <a:ext cx="3095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es-ES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6" name="Oval 175"/>
          <p:cNvSpPr/>
          <p:nvPr/>
        </p:nvSpPr>
        <p:spPr>
          <a:xfrm>
            <a:off x="3151188" y="4192588"/>
            <a:ext cx="119062" cy="1143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77" name="Oval 176"/>
          <p:cNvSpPr/>
          <p:nvPr/>
        </p:nvSpPr>
        <p:spPr>
          <a:xfrm>
            <a:off x="4814888" y="3738563"/>
            <a:ext cx="119062" cy="1143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78" name="Oval 177"/>
          <p:cNvSpPr/>
          <p:nvPr/>
        </p:nvSpPr>
        <p:spPr>
          <a:xfrm>
            <a:off x="3979863" y="3795713"/>
            <a:ext cx="119062" cy="1143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61" name="TextBox 160"/>
          <p:cNvSpPr txBox="1"/>
          <p:nvPr/>
        </p:nvSpPr>
        <p:spPr>
          <a:xfrm>
            <a:off x="1031875" y="863600"/>
            <a:ext cx="6935788" cy="1477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17375E"/>
                </a:solidFill>
                <a:latin typeface="+mj-lt"/>
              </a:rPr>
              <a:t>General model:</a:t>
            </a:r>
          </a:p>
          <a:p>
            <a:pPr algn="ctr">
              <a:defRPr/>
            </a:pPr>
            <a:endParaRPr lang="en-US" dirty="0">
              <a:solidFill>
                <a:srgbClr val="17375E"/>
              </a:solidFill>
              <a:latin typeface="+mj-lt"/>
            </a:endParaRPr>
          </a:p>
          <a:p>
            <a:pPr algn="ctr">
              <a:lnSpc>
                <a:spcPct val="150000"/>
              </a:lnSpc>
              <a:defRPr/>
            </a:pPr>
            <a:r>
              <a:rPr lang="en-US" dirty="0">
                <a:solidFill>
                  <a:srgbClr val="17375E"/>
                </a:solidFill>
                <a:latin typeface="+mj-lt"/>
              </a:rPr>
              <a:t>If we allow G to have loops, then we can locate both hub arcs and independent hub nodes.</a:t>
            </a:r>
            <a:endParaRPr lang="es-ES" dirty="0">
              <a:solidFill>
                <a:srgbClr val="17375E"/>
              </a:solidFill>
              <a:latin typeface="+mj-lt"/>
            </a:endParaRPr>
          </a:p>
        </p:txBody>
      </p:sp>
      <p:sp>
        <p:nvSpPr>
          <p:cNvPr id="162" name="Freeform 161"/>
          <p:cNvSpPr/>
          <p:nvPr/>
        </p:nvSpPr>
        <p:spPr>
          <a:xfrm>
            <a:off x="4467225" y="4598988"/>
            <a:ext cx="234950" cy="300037"/>
          </a:xfrm>
          <a:custGeom>
            <a:avLst/>
            <a:gdLst>
              <a:gd name="connsiteX0" fmla="*/ 0 w 209550"/>
              <a:gd name="connsiteY0" fmla="*/ 100012 h 311149"/>
              <a:gd name="connsiteX1" fmla="*/ 114300 w 209550"/>
              <a:gd name="connsiteY1" fmla="*/ 14287 h 311149"/>
              <a:gd name="connsiteX2" fmla="*/ 200025 w 209550"/>
              <a:gd name="connsiteY2" fmla="*/ 185737 h 311149"/>
              <a:gd name="connsiteX3" fmla="*/ 57150 w 209550"/>
              <a:gd name="connsiteY3" fmla="*/ 300037 h 311149"/>
              <a:gd name="connsiteX4" fmla="*/ 0 w 209550"/>
              <a:gd name="connsiteY4" fmla="*/ 252412 h 311149"/>
              <a:gd name="connsiteX0" fmla="*/ 25400 w 234950"/>
              <a:gd name="connsiteY0" fmla="*/ 100012 h 300037"/>
              <a:gd name="connsiteX1" fmla="*/ 139700 w 234950"/>
              <a:gd name="connsiteY1" fmla="*/ 14287 h 300037"/>
              <a:gd name="connsiteX2" fmla="*/ 225425 w 234950"/>
              <a:gd name="connsiteY2" fmla="*/ 185737 h 300037"/>
              <a:gd name="connsiteX3" fmla="*/ 82550 w 234950"/>
              <a:gd name="connsiteY3" fmla="*/ 300037 h 300037"/>
              <a:gd name="connsiteX4" fmla="*/ 0 w 234950"/>
              <a:gd name="connsiteY4" fmla="*/ 185737 h 300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4950" h="300037">
                <a:moveTo>
                  <a:pt x="25400" y="100012"/>
                </a:moveTo>
                <a:cubicBezTo>
                  <a:pt x="65881" y="50006"/>
                  <a:pt x="106363" y="0"/>
                  <a:pt x="139700" y="14287"/>
                </a:cubicBezTo>
                <a:cubicBezTo>
                  <a:pt x="173037" y="28574"/>
                  <a:pt x="234950" y="138112"/>
                  <a:pt x="225425" y="185737"/>
                </a:cubicBezTo>
                <a:cubicBezTo>
                  <a:pt x="215900" y="233362"/>
                  <a:pt x="120121" y="300037"/>
                  <a:pt x="82550" y="300037"/>
                </a:cubicBezTo>
                <a:cubicBezTo>
                  <a:pt x="44979" y="300037"/>
                  <a:pt x="11906" y="215105"/>
                  <a:pt x="0" y="185737"/>
                </a:cubicBezTo>
              </a:path>
            </a:pathLst>
          </a:custGeom>
          <a:ln w="2222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3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9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  <p:bldP spid="52" grpId="0" animBg="1"/>
      <p:bldP spid="53" grpId="0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147" grpId="0" animBg="1"/>
      <p:bldP spid="153" grpId="0"/>
      <p:bldP spid="155" grpId="0"/>
      <p:bldP spid="176" grpId="0" animBg="1"/>
      <p:bldP spid="177" grpId="0" animBg="1"/>
      <p:bldP spid="17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4"/>
          <p:cNvSpPr txBox="1">
            <a:spLocks noChangeArrowheads="1"/>
          </p:cNvSpPr>
          <p:nvPr/>
        </p:nvSpPr>
        <p:spPr bwMode="auto">
          <a:xfrm>
            <a:off x="190500" y="1495425"/>
            <a:ext cx="8810625" cy="30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lnSpc>
                <a:spcPct val="270000"/>
              </a:lnSpc>
              <a:buClr>
                <a:srgbClr val="008A00"/>
              </a:buClr>
              <a:buFont typeface="Wingdings" pitchFamily="2" charset="2"/>
              <a:buChar char="§"/>
              <a:defRPr/>
            </a:pP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 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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-1)/2</a:t>
            </a:r>
            <a:r>
              <a:rPr lang="en-US" dirty="0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n-US" dirty="0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unfeasible (if exactly 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sym typeface="Symbol" pitchFamily="18" charset="2"/>
              </a:rPr>
              <a:t>p</a:t>
            </a:r>
            <a:r>
              <a:rPr lang="en-US" dirty="0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 hub nodes must be open)</a:t>
            </a:r>
            <a:endParaRPr lang="en-US" dirty="0">
              <a:solidFill>
                <a:srgbClr val="002060"/>
              </a:solidFill>
              <a:latin typeface="Calibri" pitchFamily="34" charset="0"/>
            </a:endParaRPr>
          </a:p>
          <a:p>
            <a:pPr marL="228600" indent="-228600">
              <a:lnSpc>
                <a:spcPct val="270000"/>
              </a:lnSpc>
              <a:buClr>
                <a:srgbClr val="008A00"/>
              </a:buClr>
              <a:buFont typeface="Wingdings" pitchFamily="2" charset="2"/>
              <a:buChar char="§"/>
              <a:defRPr/>
            </a:pP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>
                <a:solidFill>
                  <a:srgbClr val="002060"/>
                </a:solidFill>
                <a:latin typeface="Calibri" pitchFamily="34" charset="0"/>
              </a:rPr>
              <a:t>= 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-1)/2 y </a:t>
            </a:r>
            <a:r>
              <a:rPr lang="en-US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i="1" baseline="-25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=0, 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e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-hub (nodes) location problem</a:t>
            </a:r>
            <a:endParaRPr lang="en-US" dirty="0">
              <a:solidFill>
                <a:srgbClr val="002060"/>
              </a:solidFill>
              <a:latin typeface="Calibri" pitchFamily="34" charset="0"/>
              <a:cs typeface="Times New Roman" pitchFamily="18" charset="0"/>
            </a:endParaRPr>
          </a:p>
          <a:p>
            <a:pPr marL="228600" indent="-228600">
              <a:lnSpc>
                <a:spcPct val="270000"/>
              </a:lnSpc>
              <a:buClr>
                <a:srgbClr val="008A00"/>
              </a:buClr>
              <a:buFont typeface="Wingdings" pitchFamily="2" charset="2"/>
              <a:buChar char="§"/>
              <a:defRPr/>
            </a:pP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>
                <a:solidFill>
                  <a:srgbClr val="002060"/>
                </a:solidFill>
                <a:latin typeface="Calibri" pitchFamily="34" charset="0"/>
              </a:rPr>
              <a:t>≥ min{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-1)/2</a:t>
            </a:r>
            <a:r>
              <a:rPr lang="en-US" dirty="0">
                <a:solidFill>
                  <a:srgbClr val="002060"/>
                </a:solidFill>
                <a:latin typeface="Calibri" pitchFamily="34" charset="0"/>
              </a:rPr>
              <a:t>} </a:t>
            </a:r>
            <a:r>
              <a:rPr lang="en-US" dirty="0">
                <a:solidFill>
                  <a:srgbClr val="002060"/>
                </a:solidFill>
                <a:latin typeface="Calibri" pitchFamily="34" charset="0"/>
              </a:rPr>
              <a:t>the constraint on the number of hub arcs </a:t>
            </a:r>
            <a:r>
              <a:rPr lang="en-US" dirty="0">
                <a:solidFill>
                  <a:srgbClr val="002060"/>
                </a:solidFill>
                <a:latin typeface="Calibri" pitchFamily="34" charset="0"/>
              </a:rPr>
              <a:t>i</a:t>
            </a:r>
            <a:r>
              <a:rPr lang="en-US" dirty="0">
                <a:solidFill>
                  <a:srgbClr val="002060"/>
                </a:solidFill>
                <a:latin typeface="Calibri" pitchFamily="34" charset="0"/>
              </a:rPr>
              <a:t>s redundant</a:t>
            </a:r>
            <a:endParaRPr lang="en-US" dirty="0">
              <a:solidFill>
                <a:srgbClr val="002060"/>
              </a:solidFill>
              <a:latin typeface="Calibri" pitchFamily="34" charset="0"/>
              <a:cs typeface="Times New Roman" pitchFamily="18" charset="0"/>
            </a:endParaRPr>
          </a:p>
          <a:p>
            <a:pPr marL="228600" indent="-228600">
              <a:lnSpc>
                <a:spcPct val="270000"/>
              </a:lnSpc>
              <a:buClr>
                <a:srgbClr val="008A00"/>
              </a:buClr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If 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=0 </a:t>
            </a:r>
            <a:r>
              <a:rPr lang="en-US" dirty="0">
                <a:solidFill>
                  <a:srgbClr val="002060"/>
                </a:solidFill>
                <a:sym typeface="Symbol" pitchFamily="18" charset="2"/>
              </a:rPr>
              <a:t></a:t>
            </a:r>
            <a:r>
              <a:rPr lang="en-US" dirty="0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u</a:t>
            </a:r>
            <a:r>
              <a:rPr lang="en-US" dirty="0">
                <a:solidFill>
                  <a:srgbClr val="17375E"/>
                </a:solidFill>
                <a:latin typeface="+mn-lt"/>
              </a:rPr>
              <a:t>, </a:t>
            </a:r>
            <a:r>
              <a:rPr lang="en-US" dirty="0">
                <a:solidFill>
                  <a:srgbClr val="17375E"/>
                </a:solidFill>
                <a:latin typeface="+mn-lt"/>
              </a:rPr>
              <a:t>and 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 ≥ 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q,</a:t>
            </a:r>
            <a:r>
              <a:rPr lang="en-US" dirty="0">
                <a:solidFill>
                  <a:srgbClr val="17375E"/>
                </a:solidFill>
                <a:latin typeface="+mn-lt"/>
              </a:rPr>
              <a:t> problem </a:t>
            </a:r>
            <a:r>
              <a:rPr lang="en-US" dirty="0">
                <a:solidFill>
                  <a:srgbClr val="002060"/>
                </a:solidFill>
                <a:latin typeface="Calibri" pitchFamily="34" charset="0"/>
              </a:rPr>
              <a:t>of locating only hub arcs.</a:t>
            </a:r>
            <a:endParaRPr lang="es-ES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58813" y="0"/>
            <a:ext cx="7772400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Hub arc location problems</a:t>
            </a:r>
            <a:endParaRPr lang="es-ES" sz="240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933450"/>
          </a:xfrm>
        </p:spPr>
        <p:txBody>
          <a:bodyPr/>
          <a:lstStyle/>
          <a:p>
            <a:pPr eaLnBrk="1" hangingPunct="1"/>
            <a:r>
              <a:rPr lang="en-US" smtClean="0"/>
              <a:t>Formulation I</a:t>
            </a:r>
            <a:endParaRPr lang="es-ES" smtClean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152650" y="1143000"/>
          <a:ext cx="4140200" cy="838200"/>
        </p:xfrm>
        <a:graphic>
          <a:graphicData uri="http://schemas.openxmlformats.org/presentationml/2006/ole">
            <p:oleObj spid="_x0000_s1026" name="Ecuación" r:id="rId3" imgW="4140000" imgH="83808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228850" y="2184400"/>
          <a:ext cx="4279900" cy="838200"/>
        </p:xfrm>
        <a:graphic>
          <a:graphicData uri="http://schemas.openxmlformats.org/presentationml/2006/ole">
            <p:oleObj spid="_x0000_s1027" name="Ecuación" r:id="rId4" imgW="4279680" imgH="83808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108200" y="3457575"/>
          <a:ext cx="5029200" cy="838200"/>
        </p:xfrm>
        <a:graphic>
          <a:graphicData uri="http://schemas.openxmlformats.org/presentationml/2006/ole">
            <p:oleObj spid="_x0000_s1028" name="Ecuación" r:id="rId5" imgW="5029200" imgH="838080" progId="Equation.3">
              <p:embed/>
            </p:oleObj>
          </a:graphicData>
        </a:graphic>
      </p:graphicFrame>
      <p:sp>
        <p:nvSpPr>
          <p:cNvPr id="1030" name="TextBox 6"/>
          <p:cNvSpPr txBox="1">
            <a:spLocks noChangeArrowheads="1"/>
          </p:cNvSpPr>
          <p:nvPr/>
        </p:nvSpPr>
        <p:spPr bwMode="auto">
          <a:xfrm>
            <a:off x="2543175" y="5073650"/>
            <a:ext cx="31813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Variables: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|E| 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|V| 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|E||K|</a:t>
            </a:r>
            <a:endParaRPr lang="es-E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8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0"/>
            <a:ext cx="7772400" cy="676275"/>
          </a:xfrm>
        </p:spPr>
        <p:txBody>
          <a:bodyPr/>
          <a:lstStyle/>
          <a:p>
            <a:pPr eaLnBrk="1" hangingPunct="1"/>
            <a:r>
              <a:rPr lang="en-US" smtClean="0"/>
              <a:t>Formulation I</a:t>
            </a:r>
            <a:endParaRPr lang="es-ES" smtClean="0"/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234950" y="1366838"/>
          <a:ext cx="3721100" cy="4508500"/>
        </p:xfrm>
        <a:graphic>
          <a:graphicData uri="http://schemas.openxmlformats.org/presentationml/2006/ole">
            <p:oleObj spid="_x0000_s30723" name="Ecuación" r:id="rId3" imgW="3720960" imgH="4508280" progId="Equation.3">
              <p:embed/>
            </p:oleObj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470400" y="2447925"/>
            <a:ext cx="45116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342900">
              <a:buClr>
                <a:srgbClr val="008A00"/>
              </a:buClr>
              <a:buFont typeface="Wingdings" pitchFamily="2" charset="2"/>
              <a:buChar char="§"/>
            </a:pPr>
            <a:r>
              <a:rPr lang="en-US">
                <a:solidFill>
                  <a:srgbClr val="002060"/>
                </a:solidFill>
                <a:latin typeface="Calibri" pitchFamily="34" charset="0"/>
              </a:rPr>
              <a:t>Extension of UFLP</a:t>
            </a:r>
          </a:p>
          <a:p>
            <a:pPr marL="571500" indent="-342900">
              <a:buClr>
                <a:srgbClr val="008A00"/>
              </a:buClr>
              <a:buFont typeface="Wingdings" pitchFamily="2" charset="2"/>
              <a:buChar char="§"/>
            </a:pPr>
            <a:endParaRPr lang="en-US">
              <a:solidFill>
                <a:srgbClr val="002060"/>
              </a:solidFill>
              <a:latin typeface="Calibri" pitchFamily="34" charset="0"/>
            </a:endParaRPr>
          </a:p>
          <a:p>
            <a:pPr marL="571500" indent="-342900">
              <a:buClr>
                <a:srgbClr val="008A00"/>
              </a:buClr>
              <a:buFont typeface="Wingdings" pitchFamily="2" charset="2"/>
              <a:buChar char="§"/>
            </a:pPr>
            <a:r>
              <a:rPr lang="en-US">
                <a:solidFill>
                  <a:srgbClr val="002060"/>
                </a:solidFill>
                <a:latin typeface="Calibri" pitchFamily="34" charset="0"/>
              </a:rPr>
              <a:t>Many variables (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ek</a:t>
            </a:r>
            <a:r>
              <a:rPr lang="en-US">
                <a:solidFill>
                  <a:srgbClr val="002060"/>
                </a:solidFill>
                <a:latin typeface="Calibri" pitchFamily="34" charset="0"/>
              </a:rPr>
              <a:t> 4-index variables</a:t>
            </a:r>
            <a:r>
              <a:rPr lang="en-US">
                <a:latin typeface="Calibri" pitchFamily="34" charset="0"/>
              </a:rPr>
              <a:t>)</a:t>
            </a:r>
          </a:p>
          <a:p>
            <a:pPr marL="571500" indent="-342900">
              <a:buClr>
                <a:srgbClr val="008A00"/>
              </a:buClr>
              <a:buFont typeface="Wingdings" pitchFamily="2" charset="2"/>
              <a:buChar char="§"/>
            </a:pPr>
            <a:endParaRPr lang="en-US">
              <a:latin typeface="Calibri" pitchFamily="34" charset="0"/>
            </a:endParaRPr>
          </a:p>
          <a:p>
            <a:pPr marL="571500" indent="-342900">
              <a:buClr>
                <a:srgbClr val="008A00"/>
              </a:buClr>
              <a:buFont typeface="Wingdings" pitchFamily="2" charset="2"/>
              <a:buChar char="§"/>
            </a:pPr>
            <a:r>
              <a:rPr lang="en-US">
                <a:solidFill>
                  <a:srgbClr val="002060"/>
                </a:solidFill>
                <a:latin typeface="Calibri" pitchFamily="34" charset="0"/>
              </a:rPr>
              <a:t>(|K|+2)(1+|E|) constraints</a:t>
            </a:r>
            <a:endParaRPr lang="es-ES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2597150" y="1290638"/>
            <a:ext cx="1358900" cy="72548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8A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5549900" y="844550"/>
            <a:ext cx="1946275" cy="890588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8A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graphicFrame>
        <p:nvGraphicFramePr>
          <p:cNvPr id="2067" name="Object 7"/>
          <p:cNvGraphicFramePr>
            <a:graphicFrameLocks noChangeAspect="1"/>
          </p:cNvGraphicFramePr>
          <p:nvPr/>
        </p:nvGraphicFramePr>
        <p:xfrm>
          <a:off x="5549900" y="1057275"/>
          <a:ext cx="1828800" cy="546100"/>
        </p:xfrm>
        <a:graphic>
          <a:graphicData uri="http://schemas.openxmlformats.org/presentationml/2006/ole">
            <p:oleObj spid="_x0000_s30727" name="Ecuación" r:id="rId4" imgW="1828800" imgH="545760" progId="Equation.3">
              <p:embed/>
            </p:oleObj>
          </a:graphicData>
        </a:graphic>
      </p:graphicFrame>
      <p:sp>
        <p:nvSpPr>
          <p:cNvPr id="2069" name="Freeform 21"/>
          <p:cNvSpPr>
            <a:spLocks/>
          </p:cNvSpPr>
          <p:nvPr/>
        </p:nvSpPr>
        <p:spPr bwMode="auto">
          <a:xfrm>
            <a:off x="3781425" y="866775"/>
            <a:ext cx="1638300" cy="381000"/>
          </a:xfrm>
          <a:custGeom>
            <a:avLst/>
            <a:gdLst>
              <a:gd name="T0" fmla="*/ 0 w 1032"/>
              <a:gd name="T1" fmla="*/ 2147483647 h 240"/>
              <a:gd name="T2" fmla="*/ 2147483647 w 1032"/>
              <a:gd name="T3" fmla="*/ 0 h 240"/>
              <a:gd name="T4" fmla="*/ 2147483647 w 1032"/>
              <a:gd name="T5" fmla="*/ 2147483647 h 240"/>
              <a:gd name="T6" fmla="*/ 0 60000 65536"/>
              <a:gd name="T7" fmla="*/ 0 60000 65536"/>
              <a:gd name="T8" fmla="*/ 0 60000 65536"/>
              <a:gd name="T9" fmla="*/ 0 w 1032"/>
              <a:gd name="T10" fmla="*/ 0 h 240"/>
              <a:gd name="T11" fmla="*/ 1032 w 1032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32" h="240">
                <a:moveTo>
                  <a:pt x="0" y="240"/>
                </a:moveTo>
                <a:lnTo>
                  <a:pt x="496" y="0"/>
                </a:lnTo>
                <a:lnTo>
                  <a:pt x="1032" y="168"/>
                </a:lnTo>
              </a:path>
            </a:pathLst>
          </a:custGeom>
          <a:noFill/>
          <a:ln w="9525">
            <a:solidFill>
              <a:srgbClr val="008A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057" grpId="0" animBg="1"/>
      <p:bldP spid="2066" grpId="0" animBg="1"/>
      <p:bldP spid="206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8953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dirty="0" smtClean="0"/>
              <a:t>Formulation II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s-ES" dirty="0" err="1" smtClean="0"/>
              <a:t>based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propertirs</a:t>
            </a:r>
            <a:r>
              <a:rPr lang="es-ES" dirty="0" smtClean="0"/>
              <a:t> of </a:t>
            </a:r>
            <a:r>
              <a:rPr lang="es-ES" dirty="0" err="1" smtClean="0"/>
              <a:t>supermodular</a:t>
            </a:r>
            <a:r>
              <a:rPr lang="es-ES" dirty="0" smtClean="0"/>
              <a:t> </a:t>
            </a:r>
            <a:r>
              <a:rPr lang="es-ES" dirty="0" err="1" smtClean="0"/>
              <a:t>functions</a:t>
            </a:r>
            <a:r>
              <a:rPr lang="es-ES" dirty="0" smtClean="0"/>
              <a:t>)</a:t>
            </a:r>
            <a:endParaRPr lang="es-ES" dirty="0"/>
          </a:p>
        </p:txBody>
      </p:sp>
      <p:sp>
        <p:nvSpPr>
          <p:cNvPr id="31746" name="Rectangle 6"/>
          <p:cNvSpPr>
            <a:spLocks noChangeArrowheads="1"/>
          </p:cNvSpPr>
          <p:nvPr/>
        </p:nvSpPr>
        <p:spPr bwMode="auto">
          <a:xfrm>
            <a:off x="2430463" y="1676400"/>
            <a:ext cx="3876675" cy="1200150"/>
          </a:xfrm>
          <a:prstGeom prst="rect">
            <a:avLst/>
          </a:prstGeom>
          <a:noFill/>
          <a:ln w="9525">
            <a:solidFill>
              <a:srgbClr val="008A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>
                <a:latin typeface="Calibri" pitchFamily="34" charset="0"/>
              </a:rPr>
              <a:t>Hub arc minimization problem</a:t>
            </a:r>
          </a:p>
          <a:p>
            <a:pPr algn="ctr">
              <a:spcBef>
                <a:spcPct val="50000"/>
              </a:spcBef>
            </a:pPr>
            <a:endParaRPr lang="es-ES_tradnl">
              <a:latin typeface="Calibri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s-ES_tradnl">
                <a:latin typeface="Calibri" pitchFamily="34" charset="0"/>
              </a:rPr>
              <a:t>Minimization of supermodular function</a:t>
            </a:r>
          </a:p>
        </p:txBody>
      </p:sp>
      <p:sp>
        <p:nvSpPr>
          <p:cNvPr id="31747" name="AutoShape 7"/>
          <p:cNvSpPr>
            <a:spLocks noChangeArrowheads="1"/>
          </p:cNvSpPr>
          <p:nvPr/>
        </p:nvSpPr>
        <p:spPr bwMode="auto">
          <a:xfrm>
            <a:off x="4368800" y="2124075"/>
            <a:ext cx="266700" cy="393700"/>
          </a:xfrm>
          <a:prstGeom prst="upDownArrow">
            <a:avLst>
              <a:gd name="adj1" fmla="val 50000"/>
              <a:gd name="adj2" fmla="val 2952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292100" y="4857750"/>
            <a:ext cx="86233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>
                <a:latin typeface="Calibri" pitchFamily="34" charset="0"/>
              </a:rPr>
              <a:t>Maximization of submodular functions</a:t>
            </a:r>
          </a:p>
          <a:p>
            <a:endParaRPr lang="es-ES_tradnl">
              <a:latin typeface="Calibri" pitchFamily="34" charset="0"/>
            </a:endParaRPr>
          </a:p>
          <a:p>
            <a:r>
              <a:rPr lang="es-ES_tradnl">
                <a:latin typeface="Calibri" pitchFamily="34" charset="0"/>
              </a:rPr>
              <a:t>Nemhauser, Wolsey, Maximizing submodular set functions: formulations and analysis of algorithms, in</a:t>
            </a:r>
            <a:r>
              <a:rPr lang="es-ES_tradnl" b="1">
                <a:latin typeface="Calibri" pitchFamily="34" charset="0"/>
              </a:rPr>
              <a:t> </a:t>
            </a:r>
            <a:r>
              <a:rPr lang="es-ES_tradnl">
                <a:latin typeface="Calibri" pitchFamily="34" charset="0"/>
              </a:rPr>
              <a:t>P. Hansen, ed., Studies on Graphs and Discrete Programming, N-H (1981)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038225"/>
            <a:ext cx="9144000" cy="2705100"/>
          </a:xfrm>
          <a:prstGeom prst="rect">
            <a:avLst/>
          </a:prstGeom>
          <a:noFill/>
          <a:ln>
            <a:solidFill>
              <a:srgbClr val="008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32770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89535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s-ES" smtClean="0"/>
              <a:t>Supermodular functions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1038225"/>
            <a:ext cx="9144000" cy="52165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17375E"/>
                </a:solidFill>
                <a:latin typeface="Calibri" pitchFamily="34" charset="0"/>
                <a:cs typeface="Times New Roman" pitchFamily="18" charset="0"/>
              </a:rPr>
              <a:t>Let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>
                <a:solidFill>
                  <a:srgbClr val="17375E"/>
                </a:solidFill>
                <a:latin typeface="Calibri" pitchFamily="34" charset="0"/>
                <a:cs typeface="Times New Roman" pitchFamily="18" charset="0"/>
              </a:rPr>
              <a:t>be a finite set, and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>
                <a:solidFill>
                  <a:srgbClr val="17375E"/>
                </a:solidFill>
              </a:rPr>
              <a:t>: </a:t>
            </a:r>
            <a:r>
              <a:rPr lang="en-US" sz="2400" b="1">
                <a:solidFill>
                  <a:srgbClr val="17375E"/>
                </a:solidFill>
                <a:latin typeface="French Script MT" pitchFamily="66" charset="0"/>
              </a:rPr>
              <a:t>P</a:t>
            </a:r>
            <a:r>
              <a:rPr lang="en-US">
                <a:solidFill>
                  <a:srgbClr val="17375E"/>
                </a:solidFill>
              </a:rPr>
              <a:t>(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>
                <a:solidFill>
                  <a:srgbClr val="17375E"/>
                </a:solidFill>
              </a:rPr>
              <a:t>) </a:t>
            </a:r>
            <a:r>
              <a:rPr lang="en-US">
                <a:solidFill>
                  <a:srgbClr val="17375E"/>
                </a:solidFill>
                <a:sym typeface="Symbol" pitchFamily="18" charset="2"/>
              </a:rPr>
              <a:t> </a:t>
            </a:r>
            <a:r>
              <a:rPr lang="en-US">
                <a:solidFill>
                  <a:srgbClr val="17375E"/>
                </a:solidFill>
                <a:latin typeface="Lucida Sans Unicode" pitchFamily="34" charset="0"/>
                <a:sym typeface="Symbol" pitchFamily="18" charset="2"/>
              </a:rPr>
              <a:t>ℝ </a:t>
            </a:r>
          </a:p>
          <a:p>
            <a:endParaRPr lang="en-US">
              <a:solidFill>
                <a:srgbClr val="17375E"/>
              </a:solidFill>
              <a:latin typeface="Lucida Sans Unicode" pitchFamily="34" charset="0"/>
              <a:sym typeface="Symbol" pitchFamily="18" charset="2"/>
            </a:endParaRPr>
          </a:p>
          <a:p>
            <a:r>
              <a:rPr lang="en-US">
                <a:solidFill>
                  <a:srgbClr val="008A00"/>
                </a:solidFill>
                <a:latin typeface="Calibri" pitchFamily="34" charset="0"/>
                <a:sym typeface="Symbol" pitchFamily="18" charset="2"/>
              </a:rPr>
              <a:t>Definition: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	f  </a:t>
            </a:r>
            <a:r>
              <a:rPr lang="en-US">
                <a:solidFill>
                  <a:srgbClr val="17375E"/>
                </a:solidFill>
                <a:latin typeface="Calibri" pitchFamily="34" charset="0"/>
                <a:sym typeface="Symbol" pitchFamily="18" charset="2"/>
              </a:rPr>
              <a:t>is </a:t>
            </a:r>
            <a:r>
              <a:rPr lang="en-US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supermodular</a:t>
            </a:r>
            <a:r>
              <a:rPr lang="en-US">
                <a:latin typeface="Calibri" pitchFamily="34" charset="0"/>
                <a:sym typeface="Symbol" pitchFamily="18" charset="2"/>
              </a:rPr>
              <a:t>       </a:t>
            </a:r>
            <a:r>
              <a:rPr lang="en-US">
                <a:solidFill>
                  <a:srgbClr val="17375E"/>
                </a:solidFill>
                <a:latin typeface="Calibri" pitchFamily="34" charset="0"/>
                <a:sym typeface="Symbol" pitchFamily="18" charset="2"/>
              </a:rPr>
              <a:t>if   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 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>
                <a:solidFill>
                  <a:srgbClr val="17375E"/>
                </a:solidFill>
                <a:latin typeface="Lucida Sans Unicode" pitchFamily="34" charset="0"/>
                <a:sym typeface="Symbol" pitchFamily="18" charset="2"/>
              </a:rPr>
              <a:t> 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17375E"/>
                </a:solidFill>
                <a:latin typeface="Lucida Sans Unicode" pitchFamily="34" charset="0"/>
                <a:sym typeface="Symbol" pitchFamily="18" charset="2"/>
              </a:rPr>
              <a:t>  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>
                <a:solidFill>
                  <a:srgbClr val="002060"/>
                </a:solidFill>
                <a:latin typeface="Lucida Sans Unicode" pitchFamily="34" charset="0"/>
                <a:sym typeface="Symbol" pitchFamily="18" charset="2"/>
              </a:rPr>
              <a:t>≥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+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	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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S, T 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</a:t>
            </a:r>
          </a:p>
          <a:p>
            <a:endParaRPr lang="en-US" i="1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r>
              <a:rPr lang="en-US">
                <a:solidFill>
                  <a:srgbClr val="008A00"/>
                </a:solidFill>
                <a:latin typeface="Calibri" pitchFamily="34" charset="0"/>
                <a:cs typeface="Times New Roman" pitchFamily="18" charset="0"/>
              </a:rPr>
              <a:t>Characterization:   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supermodular</a:t>
            </a:r>
            <a:r>
              <a:rPr lang="en-US">
                <a:solidFill>
                  <a:srgbClr val="17375E"/>
                </a:solidFill>
                <a:sym typeface="Symbol" pitchFamily="18" charset="2"/>
              </a:rPr>
              <a:t>  </a:t>
            </a:r>
            <a:r>
              <a:rPr lang="en-US">
                <a:sym typeface="Symbol" pitchFamily="18" charset="2"/>
              </a:rPr>
              <a:t>  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 {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}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) -  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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 {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e’, e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}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) -  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 {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e’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}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>
              <a:sym typeface="Symbol" pitchFamily="18" charset="2"/>
            </a:endParaRPr>
          </a:p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r>
              <a:rPr lang="en-US">
                <a:solidFill>
                  <a:srgbClr val="008A00"/>
                </a:solidFill>
                <a:latin typeface="Calibri" pitchFamily="34" charset="0"/>
                <a:cs typeface="Times New Roman" pitchFamily="18" charset="0"/>
              </a:rPr>
              <a:t>Characterization:   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supermodular</a:t>
            </a:r>
            <a:r>
              <a:rPr lang="en-US">
                <a:solidFill>
                  <a:srgbClr val="17375E"/>
                </a:solidFill>
                <a:sym typeface="Symbol" pitchFamily="18" charset="2"/>
              </a:rPr>
              <a:t> </a:t>
            </a:r>
            <a:r>
              <a:rPr lang="en-US">
                <a:solidFill>
                  <a:srgbClr val="17375E"/>
                </a:solidFill>
                <a:latin typeface="Calibri" pitchFamily="34" charset="0"/>
                <a:sym typeface="Symbol" pitchFamily="18" charset="2"/>
              </a:rPr>
              <a:t>and non-increasing    </a:t>
            </a:r>
            <a:r>
              <a:rPr lang="en-US">
                <a:sym typeface="Symbol" pitchFamily="18" charset="2"/>
              </a:rPr>
              <a:t>  </a:t>
            </a:r>
          </a:p>
          <a:p>
            <a:endParaRPr lang="en-US" i="1">
              <a:solidFill>
                <a:srgbClr val="17375E"/>
              </a:solidFill>
              <a:latin typeface="Times New Roman" pitchFamily="18" charset="0"/>
              <a:sym typeface="Symbol" pitchFamily="18" charset="2"/>
            </a:endParaRPr>
          </a:p>
          <a:p>
            <a:r>
              <a:rPr lang="en-US" i="1">
                <a:solidFill>
                  <a:srgbClr val="17375E"/>
                </a:solidFill>
                <a:latin typeface="Times New Roman" pitchFamily="18" charset="0"/>
                <a:sym typeface="Symbol" pitchFamily="18" charset="2"/>
              </a:rPr>
              <a:t>		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>
                <a:solidFill>
                  <a:srgbClr val="002060"/>
                </a:solidFill>
                <a:latin typeface="Lucida Sans Unicode" pitchFamily="34" charset="0"/>
                <a:sym typeface="Symbol" pitchFamily="18" charset="2"/>
              </a:rPr>
              <a:t>≥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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</a:t>
            </a:r>
            <a:r>
              <a:rPr lang="en-US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T\S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en-US">
                <a:solidFill>
                  <a:srgbClr val="002060"/>
                </a:solidFill>
                <a:latin typeface="Lucida Sans Unicode" pitchFamily="34" charset="0"/>
                <a:sym typeface="Symbol" pitchFamily="18" charset="2"/>
              </a:rPr>
              <a:t> 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 {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}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) -  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)] 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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S, T 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</a:t>
            </a:r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endParaRPr lang="en-US">
              <a:solidFill>
                <a:srgbClr val="002060"/>
              </a:solidFill>
              <a:latin typeface="Calibri" pitchFamily="34" charset="0"/>
              <a:cs typeface="Times New Roman" pitchFamily="18" charset="0"/>
              <a:sym typeface="Symbol" pitchFamily="18" charset="2"/>
            </a:endParaRPr>
          </a:p>
          <a:p>
            <a:r>
              <a:rPr lang="en-US">
                <a:solidFill>
                  <a:srgbClr val="002060"/>
                </a:solidFill>
                <a:latin typeface="Calibri" pitchFamily="34" charset="0"/>
                <a:cs typeface="Times New Roman" pitchFamily="18" charset="0"/>
                <a:sym typeface="Symbol" pitchFamily="18" charset="2"/>
              </a:rPr>
              <a:t>The maximization of supermodular functions  is “easy”</a:t>
            </a:r>
          </a:p>
          <a:p>
            <a:endParaRPr lang="en-US">
              <a:solidFill>
                <a:srgbClr val="002060"/>
              </a:solidFill>
              <a:latin typeface="Calibri" pitchFamily="34" charset="0"/>
              <a:cs typeface="Times New Roman" pitchFamily="18" charset="0"/>
              <a:sym typeface="Symbol" pitchFamily="18" charset="2"/>
            </a:endParaRPr>
          </a:p>
          <a:p>
            <a:endParaRPr lang="en-US">
              <a:solidFill>
                <a:srgbClr val="002060"/>
              </a:solidFill>
              <a:latin typeface="Calibri" pitchFamily="34" charset="0"/>
              <a:cs typeface="Times New Roman" pitchFamily="18" charset="0"/>
              <a:sym typeface="Symbol" pitchFamily="18" charset="2"/>
            </a:endParaRPr>
          </a:p>
          <a:p>
            <a:r>
              <a:rPr lang="en-US">
                <a:solidFill>
                  <a:srgbClr val="002060"/>
                </a:solidFill>
                <a:latin typeface="Calibri" pitchFamily="34" charset="0"/>
                <a:cs typeface="Times New Roman" pitchFamily="18" charset="0"/>
                <a:sym typeface="Symbol" pitchFamily="18" charset="2"/>
              </a:rPr>
              <a:t>The minimization of supermodular functions is “difficult”</a:t>
            </a:r>
            <a:endParaRPr lang="es-ES">
              <a:latin typeface="Calibri" pitchFamily="34" charset="0"/>
            </a:endParaRPr>
          </a:p>
          <a:p>
            <a:endParaRPr lang="es-ES"/>
          </a:p>
          <a:p>
            <a:endParaRPr lang="es-ES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4"/>
          <p:cNvSpPr txBox="1">
            <a:spLocks noChangeArrowheads="1"/>
          </p:cNvSpPr>
          <p:nvPr/>
        </p:nvSpPr>
        <p:spPr bwMode="auto">
          <a:xfrm>
            <a:off x="190500" y="1223963"/>
            <a:ext cx="8810625" cy="4246562"/>
          </a:xfrm>
          <a:prstGeom prst="rect">
            <a:avLst/>
          </a:prstGeom>
          <a:noFill/>
          <a:ln w="28575" algn="ctr">
            <a:solidFill>
              <a:srgbClr val="008A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defTabSz="276225">
              <a:lnSpc>
                <a:spcPct val="150000"/>
              </a:lnSpc>
              <a:buFont typeface="Wingdings" pitchFamily="2" charset="2"/>
              <a:buChar char="Ø"/>
              <a:tabLst>
                <a:tab pos="457200" algn="l"/>
                <a:tab pos="800100" algn="l"/>
                <a:tab pos="1600200" algn="l"/>
                <a:tab pos="6915150" algn="l"/>
              </a:tabLst>
            </a:pPr>
            <a:r>
              <a:rPr lang="es-ES">
                <a:solidFill>
                  <a:srgbClr val="C00000"/>
                </a:solidFill>
              </a:rPr>
              <a:t>Which</a:t>
            </a:r>
            <a:r>
              <a:rPr lang="es-ES">
                <a:solidFill>
                  <a:srgbClr val="669900"/>
                </a:solidFill>
              </a:rPr>
              <a:t> </a:t>
            </a:r>
            <a:r>
              <a:rPr lang="es-ES">
                <a:solidFill>
                  <a:srgbClr val="3E3E5E"/>
                </a:solidFill>
              </a:rPr>
              <a:t>set of facilities to open</a:t>
            </a:r>
            <a:r>
              <a:rPr lang="es-ES"/>
              <a:t> </a:t>
            </a:r>
            <a:r>
              <a:rPr lang="es-ES">
                <a:solidFill>
                  <a:srgbClr val="C00000"/>
                </a:solidFill>
              </a:rPr>
              <a:t>?</a:t>
            </a:r>
            <a:r>
              <a:rPr lang="es-ES"/>
              <a:t> 	</a:t>
            </a:r>
            <a:r>
              <a:rPr lang="es-ES">
                <a:solidFill>
                  <a:srgbClr val="008A00"/>
                </a:solidFill>
              </a:rPr>
              <a:t>Location</a:t>
            </a:r>
          </a:p>
          <a:p>
            <a:pPr marL="342900" indent="-342900" defTabSz="276225">
              <a:lnSpc>
                <a:spcPct val="150000"/>
              </a:lnSpc>
              <a:buFontTx/>
              <a:buAutoNum type="arabicPeriod"/>
              <a:tabLst>
                <a:tab pos="457200" algn="l"/>
                <a:tab pos="800100" algn="l"/>
                <a:tab pos="1600200" algn="l"/>
                <a:tab pos="6915150" algn="l"/>
              </a:tabLst>
            </a:pPr>
            <a:endParaRPr lang="es-ES"/>
          </a:p>
          <a:p>
            <a:pPr marL="342900" indent="-342900" defTabSz="276225">
              <a:lnSpc>
                <a:spcPct val="150000"/>
              </a:lnSpc>
              <a:buFont typeface="Wingdings" pitchFamily="2" charset="2"/>
              <a:buChar char="Ø"/>
              <a:tabLst>
                <a:tab pos="457200" algn="l"/>
                <a:tab pos="800100" algn="l"/>
                <a:tab pos="1600200" algn="l"/>
                <a:tab pos="6915150" algn="l"/>
              </a:tabLst>
            </a:pPr>
            <a:r>
              <a:rPr lang="es-ES">
                <a:solidFill>
                  <a:srgbClr val="C00000"/>
                </a:solidFill>
                <a:sym typeface="Symbol" pitchFamily="18" charset="2"/>
              </a:rPr>
              <a:t>How</a:t>
            </a:r>
            <a:r>
              <a:rPr lang="es-ES">
                <a:sym typeface="Symbol" pitchFamily="18" charset="2"/>
              </a:rPr>
              <a:t> </a:t>
            </a:r>
            <a:r>
              <a:rPr lang="es-ES">
                <a:solidFill>
                  <a:srgbClr val="3E3E5E"/>
                </a:solidFill>
                <a:sym typeface="Symbol" pitchFamily="18" charset="2"/>
              </a:rPr>
              <a:t>to satisfy the customers demands from open facilities </a:t>
            </a:r>
            <a:r>
              <a:rPr lang="es-ES">
                <a:solidFill>
                  <a:srgbClr val="C00000"/>
                </a:solidFill>
              </a:rPr>
              <a:t>?</a:t>
            </a:r>
            <a:endParaRPr lang="es-ES">
              <a:solidFill>
                <a:srgbClr val="C00000"/>
              </a:solidFill>
              <a:sym typeface="Symbol" pitchFamily="18" charset="2"/>
            </a:endParaRPr>
          </a:p>
          <a:p>
            <a:pPr marL="800100" lvl="1" indent="-342900" defTabSz="276225">
              <a:lnSpc>
                <a:spcPct val="150000"/>
              </a:lnSpc>
              <a:buFont typeface="Wingdings" pitchFamily="2" charset="2"/>
              <a:buChar char="§"/>
              <a:tabLst>
                <a:tab pos="457200" algn="l"/>
                <a:tab pos="800100" algn="l"/>
                <a:tab pos="1600200" algn="l"/>
                <a:tab pos="6915150" algn="l"/>
              </a:tabLst>
            </a:pPr>
            <a:r>
              <a:rPr lang="es-ES">
                <a:solidFill>
                  <a:srgbClr val="008A00"/>
                </a:solidFill>
                <a:sym typeface="Symbol" pitchFamily="18" charset="2"/>
              </a:rPr>
              <a:t>From which facility </a:t>
            </a:r>
            <a:r>
              <a:rPr lang="es-ES">
                <a:solidFill>
                  <a:srgbClr val="3E3E5E"/>
                </a:solidFill>
                <a:sym typeface="Symbol" pitchFamily="18" charset="2"/>
              </a:rPr>
              <a:t>does the customer receive service</a:t>
            </a:r>
            <a:r>
              <a:rPr lang="es-ES">
                <a:solidFill>
                  <a:srgbClr val="669900"/>
                </a:solidFill>
                <a:sym typeface="Symbol" pitchFamily="18" charset="2"/>
              </a:rPr>
              <a:t> </a:t>
            </a:r>
            <a:r>
              <a:rPr lang="es-ES">
                <a:solidFill>
                  <a:srgbClr val="008A00"/>
                </a:solidFill>
                <a:sym typeface="Symbol" pitchFamily="18" charset="2"/>
              </a:rPr>
              <a:t>?</a:t>
            </a:r>
            <a:r>
              <a:rPr lang="es-ES">
                <a:solidFill>
                  <a:srgbClr val="669900"/>
                </a:solidFill>
                <a:sym typeface="Symbol" pitchFamily="18" charset="2"/>
              </a:rPr>
              <a:t> 	</a:t>
            </a:r>
            <a:r>
              <a:rPr lang="es-ES">
                <a:solidFill>
                  <a:srgbClr val="008A00"/>
                </a:solidFill>
                <a:sym typeface="Symbol" pitchFamily="18" charset="2"/>
              </a:rPr>
              <a:t>Allocation</a:t>
            </a:r>
          </a:p>
          <a:p>
            <a:pPr marL="800100" lvl="1" indent="-342900" defTabSz="276225">
              <a:lnSpc>
                <a:spcPct val="150000"/>
              </a:lnSpc>
              <a:buFont typeface="Wingdings" pitchFamily="2" charset="2"/>
              <a:buChar char="§"/>
              <a:tabLst>
                <a:tab pos="457200" algn="l"/>
                <a:tab pos="800100" algn="l"/>
                <a:tab pos="1600200" algn="l"/>
                <a:tab pos="6915150" algn="l"/>
              </a:tabLst>
            </a:pPr>
            <a:r>
              <a:rPr lang="es-ES">
                <a:solidFill>
                  <a:srgbClr val="008A00"/>
                </a:solidFill>
                <a:sym typeface="Symbol" pitchFamily="18" charset="2"/>
              </a:rPr>
              <a:t>How </a:t>
            </a:r>
            <a:r>
              <a:rPr lang="es-ES">
                <a:solidFill>
                  <a:srgbClr val="669900"/>
                </a:solidFill>
                <a:sym typeface="Symbol" pitchFamily="18" charset="2"/>
              </a:rPr>
              <a:t>	</a:t>
            </a:r>
            <a:r>
              <a:rPr lang="es-ES">
                <a:solidFill>
                  <a:srgbClr val="3E3E5E"/>
                </a:solidFill>
                <a:sym typeface="Symbol" pitchFamily="18" charset="2"/>
              </a:rPr>
              <a:t>is service provided</a:t>
            </a:r>
            <a:r>
              <a:rPr lang="es-ES">
                <a:solidFill>
                  <a:srgbClr val="669900"/>
                </a:solidFill>
                <a:sym typeface="Symbol" pitchFamily="18" charset="2"/>
              </a:rPr>
              <a:t> </a:t>
            </a:r>
            <a:r>
              <a:rPr lang="es-ES">
                <a:solidFill>
                  <a:srgbClr val="008A00"/>
                </a:solidFill>
                <a:sym typeface="Symbol" pitchFamily="18" charset="2"/>
              </a:rPr>
              <a:t>? </a:t>
            </a:r>
            <a:r>
              <a:rPr lang="es-ES">
                <a:solidFill>
                  <a:srgbClr val="669900"/>
                </a:solidFill>
                <a:sym typeface="Symbol" pitchFamily="18" charset="2"/>
              </a:rPr>
              <a:t>	</a:t>
            </a:r>
            <a:r>
              <a:rPr lang="es-ES">
                <a:solidFill>
                  <a:srgbClr val="008A00"/>
                </a:solidFill>
                <a:sym typeface="Symbol" pitchFamily="18" charset="2"/>
              </a:rPr>
              <a:t>Routing</a:t>
            </a:r>
            <a:endParaRPr lang="es-ES">
              <a:solidFill>
                <a:srgbClr val="3E3E5E"/>
              </a:solidFill>
              <a:sym typeface="Symbol" pitchFamily="18" charset="2"/>
            </a:endParaRPr>
          </a:p>
          <a:p>
            <a:pPr marL="342900" indent="-342900" defTabSz="276225">
              <a:lnSpc>
                <a:spcPct val="150000"/>
              </a:lnSpc>
              <a:buFontTx/>
              <a:buAutoNum type="arabicPeriod"/>
              <a:tabLst>
                <a:tab pos="457200" algn="l"/>
                <a:tab pos="800100" algn="l"/>
                <a:tab pos="1600200" algn="l"/>
                <a:tab pos="6915150" algn="l"/>
              </a:tabLst>
            </a:pPr>
            <a:endParaRPr lang="es-ES">
              <a:solidFill>
                <a:srgbClr val="3E3E5E"/>
              </a:solidFill>
              <a:sym typeface="Symbol" pitchFamily="18" charset="2"/>
            </a:endParaRPr>
          </a:p>
          <a:p>
            <a:pPr marL="342900" indent="-342900" defTabSz="276225">
              <a:lnSpc>
                <a:spcPct val="150000"/>
              </a:lnSpc>
              <a:buFont typeface="Wingdings" pitchFamily="2" charset="2"/>
              <a:buChar char="Ø"/>
              <a:tabLst>
                <a:tab pos="457200" algn="l"/>
                <a:tab pos="800100" algn="l"/>
                <a:tab pos="1600200" algn="l"/>
                <a:tab pos="6915150" algn="l"/>
              </a:tabLst>
            </a:pPr>
            <a:r>
              <a:rPr lang="es-ES">
                <a:solidFill>
                  <a:srgbClr val="C00000"/>
                </a:solidFill>
              </a:rPr>
              <a:t>Are facilities s</a:t>
            </a:r>
            <a:r>
              <a:rPr lang="es-ES">
                <a:solidFill>
                  <a:srgbClr val="CC3300"/>
                </a:solidFill>
              </a:rPr>
              <a:t>om</a:t>
            </a:r>
            <a:r>
              <a:rPr lang="es-ES">
                <a:solidFill>
                  <a:srgbClr val="C00000"/>
                </a:solidFill>
              </a:rPr>
              <a:t>ehow connected ? </a:t>
            </a:r>
            <a:r>
              <a:rPr lang="es-ES">
                <a:solidFill>
                  <a:srgbClr val="FF3300"/>
                </a:solidFill>
              </a:rPr>
              <a:t>	</a:t>
            </a:r>
            <a:r>
              <a:rPr lang="es-ES">
                <a:solidFill>
                  <a:srgbClr val="008A00"/>
                </a:solidFill>
              </a:rPr>
              <a:t>Routing</a:t>
            </a:r>
            <a:r>
              <a:rPr lang="es-ES">
                <a:solidFill>
                  <a:srgbClr val="FF3300"/>
                </a:solidFill>
              </a:rPr>
              <a:t> </a:t>
            </a:r>
          </a:p>
          <a:p>
            <a:pPr marL="800100" lvl="1" indent="-342900" defTabSz="276225">
              <a:lnSpc>
                <a:spcPct val="150000"/>
              </a:lnSpc>
              <a:buClr>
                <a:srgbClr val="669900"/>
              </a:buClr>
              <a:buFont typeface="Wingdings" pitchFamily="2" charset="2"/>
              <a:buNone/>
              <a:tabLst>
                <a:tab pos="457200" algn="l"/>
                <a:tab pos="800100" algn="l"/>
                <a:tab pos="1600200" algn="l"/>
                <a:tab pos="6915150" algn="l"/>
              </a:tabLst>
            </a:pPr>
            <a:r>
              <a:rPr lang="es-ES">
                <a:solidFill>
                  <a:srgbClr val="3E3E5E"/>
                </a:solidFill>
                <a:sym typeface="Symbol" pitchFamily="18" charset="2"/>
              </a:rPr>
              <a:t>	</a:t>
            </a:r>
            <a:endParaRPr lang="es-ES">
              <a:solidFill>
                <a:srgbClr val="008A00"/>
              </a:solidFill>
              <a:sym typeface="Symbol" pitchFamily="18" charset="2"/>
            </a:endParaRPr>
          </a:p>
          <a:p>
            <a:pPr marL="342900" indent="-342900" defTabSz="276225">
              <a:lnSpc>
                <a:spcPct val="150000"/>
              </a:lnSpc>
              <a:buClr>
                <a:srgbClr val="CC3300"/>
              </a:buClr>
              <a:buFont typeface="Wingdings" pitchFamily="2" charset="2"/>
              <a:buChar char="Ø"/>
              <a:tabLst>
                <a:tab pos="457200" algn="l"/>
                <a:tab pos="800100" algn="l"/>
                <a:tab pos="1600200" algn="l"/>
                <a:tab pos="6915150" algn="l"/>
              </a:tabLst>
            </a:pPr>
            <a:r>
              <a:rPr lang="es-ES">
                <a:solidFill>
                  <a:srgbClr val="C00000"/>
                </a:solidFill>
                <a:sym typeface="Symbol" pitchFamily="18" charset="2"/>
              </a:rPr>
              <a:t>Which</a:t>
            </a:r>
            <a:r>
              <a:rPr lang="es-ES">
                <a:solidFill>
                  <a:srgbClr val="008A00"/>
                </a:solidFill>
                <a:sym typeface="Symbol" pitchFamily="18" charset="2"/>
              </a:rPr>
              <a:t> </a:t>
            </a:r>
            <a:r>
              <a:rPr lang="es-ES">
                <a:solidFill>
                  <a:srgbClr val="3E3E5E"/>
                </a:solidFill>
                <a:sym typeface="Symbol" pitchFamily="18" charset="2"/>
              </a:rPr>
              <a:t>are the possible (or preferable) connections between 	</a:t>
            </a:r>
            <a:r>
              <a:rPr lang="es-ES">
                <a:solidFill>
                  <a:srgbClr val="008A00"/>
                </a:solidFill>
                <a:sym typeface="Symbol" pitchFamily="18" charset="2"/>
              </a:rPr>
              <a:t>Network design</a:t>
            </a:r>
            <a:endParaRPr lang="es-ES">
              <a:solidFill>
                <a:srgbClr val="3E3E5E"/>
              </a:solidFill>
              <a:sym typeface="Symbol" pitchFamily="18" charset="2"/>
            </a:endParaRPr>
          </a:p>
          <a:p>
            <a:pPr marL="800100" lvl="1" indent="-342900" defTabSz="276225">
              <a:lnSpc>
                <a:spcPct val="150000"/>
              </a:lnSpc>
              <a:buClr>
                <a:srgbClr val="F1550F"/>
              </a:buClr>
              <a:buFont typeface="Wingdings" pitchFamily="2" charset="2"/>
              <a:buNone/>
              <a:tabLst>
                <a:tab pos="457200" algn="l"/>
                <a:tab pos="800100" algn="l"/>
                <a:tab pos="1600200" algn="l"/>
                <a:tab pos="6915150" algn="l"/>
              </a:tabLst>
            </a:pPr>
            <a:r>
              <a:rPr lang="es-ES">
                <a:solidFill>
                  <a:srgbClr val="3E3E5E"/>
                </a:solidFill>
                <a:sym typeface="Symbol" pitchFamily="18" charset="2"/>
              </a:rPr>
              <a:t>	 customers or between customers and facilities </a:t>
            </a:r>
            <a:r>
              <a:rPr lang="es-ES">
                <a:solidFill>
                  <a:srgbClr val="C00000"/>
                </a:solidFill>
                <a:sym typeface="Symbol" pitchFamily="18" charset="2"/>
              </a:rPr>
              <a:t>?</a:t>
            </a:r>
            <a:r>
              <a:rPr lang="es-ES">
                <a:solidFill>
                  <a:srgbClr val="3E3E5E"/>
                </a:solidFill>
                <a:sym typeface="Symbol" pitchFamily="18" charset="2"/>
              </a:rPr>
              <a:t> </a:t>
            </a: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866775" y="0"/>
            <a:ext cx="7342188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 defTabSz="276225">
              <a:lnSpc>
                <a:spcPct val="150000"/>
              </a:lnSpc>
            </a:pPr>
            <a:r>
              <a:rPr lang="es-ES" sz="2400">
                <a:solidFill>
                  <a:srgbClr val="C00000"/>
                </a:solidFill>
              </a:rPr>
              <a:t>Decisions in discrete location problems on networks</a:t>
            </a:r>
          </a:p>
        </p:txBody>
      </p:sp>
      <p:cxnSp>
        <p:nvCxnSpPr>
          <p:cNvPr id="12291" name="Straight Connector 4"/>
          <p:cNvCxnSpPr>
            <a:cxnSpLocks noChangeShapeType="1"/>
          </p:cNvCxnSpPr>
          <p:nvPr/>
        </p:nvCxnSpPr>
        <p:spPr bwMode="auto">
          <a:xfrm rot="5400000">
            <a:off x="4851401" y="3352800"/>
            <a:ext cx="4248150" cy="9525"/>
          </a:xfrm>
          <a:prstGeom prst="line">
            <a:avLst/>
          </a:prstGeom>
          <a:noFill/>
          <a:ln w="9525" algn="ctr">
            <a:solidFill>
              <a:srgbClr val="008A00"/>
            </a:solidFill>
            <a:round/>
            <a:headEnd/>
            <a:tailEnd/>
          </a:ln>
        </p:spPr>
      </p:cxnSp>
      <p:cxnSp>
        <p:nvCxnSpPr>
          <p:cNvPr id="12292" name="Straight Arrow Connector 5"/>
          <p:cNvCxnSpPr>
            <a:cxnSpLocks noChangeShapeType="1"/>
          </p:cNvCxnSpPr>
          <p:nvPr/>
        </p:nvCxnSpPr>
        <p:spPr bwMode="auto">
          <a:xfrm>
            <a:off x="4305300" y="1511300"/>
            <a:ext cx="2789238" cy="4763"/>
          </a:xfrm>
          <a:prstGeom prst="straightConnector1">
            <a:avLst/>
          </a:prstGeom>
          <a:noFill/>
          <a:ln w="9525" algn="ctr">
            <a:solidFill>
              <a:srgbClr val="008A00"/>
            </a:solidFill>
            <a:round/>
            <a:headEnd/>
            <a:tailEnd type="arrow" w="med" len="med"/>
          </a:ln>
        </p:spPr>
      </p:cxnSp>
      <p:cxnSp>
        <p:nvCxnSpPr>
          <p:cNvPr id="12293" name="Straight Arrow Connector 7"/>
          <p:cNvCxnSpPr>
            <a:cxnSpLocks noChangeShapeType="1"/>
          </p:cNvCxnSpPr>
          <p:nvPr/>
        </p:nvCxnSpPr>
        <p:spPr bwMode="auto">
          <a:xfrm>
            <a:off x="6726238" y="2730500"/>
            <a:ext cx="404812" cy="3175"/>
          </a:xfrm>
          <a:prstGeom prst="straightConnector1">
            <a:avLst/>
          </a:prstGeom>
          <a:noFill/>
          <a:ln w="9525" algn="ctr">
            <a:solidFill>
              <a:srgbClr val="008A00"/>
            </a:solidFill>
            <a:round/>
            <a:headEnd/>
            <a:tailEnd type="arrow" w="med" len="med"/>
          </a:ln>
        </p:spPr>
      </p:cxnSp>
      <p:cxnSp>
        <p:nvCxnSpPr>
          <p:cNvPr id="12294" name="Straight Arrow Connector 15"/>
          <p:cNvCxnSpPr>
            <a:cxnSpLocks noChangeShapeType="1"/>
          </p:cNvCxnSpPr>
          <p:nvPr/>
        </p:nvCxnSpPr>
        <p:spPr bwMode="auto">
          <a:xfrm>
            <a:off x="4348163" y="3154363"/>
            <a:ext cx="2790825" cy="4762"/>
          </a:xfrm>
          <a:prstGeom prst="straightConnector1">
            <a:avLst/>
          </a:prstGeom>
          <a:noFill/>
          <a:ln w="9525" algn="ctr">
            <a:solidFill>
              <a:srgbClr val="008A00"/>
            </a:solidFill>
            <a:round/>
            <a:headEnd/>
            <a:tailEnd type="arrow" w="med" len="med"/>
          </a:ln>
        </p:spPr>
      </p:cxnSp>
      <p:cxnSp>
        <p:nvCxnSpPr>
          <p:cNvPr id="12295" name="Straight Arrow Connector 16"/>
          <p:cNvCxnSpPr>
            <a:cxnSpLocks noChangeShapeType="1"/>
          </p:cNvCxnSpPr>
          <p:nvPr/>
        </p:nvCxnSpPr>
        <p:spPr bwMode="auto">
          <a:xfrm>
            <a:off x="4316413" y="3960813"/>
            <a:ext cx="2789237" cy="4762"/>
          </a:xfrm>
          <a:prstGeom prst="straightConnector1">
            <a:avLst/>
          </a:prstGeom>
          <a:noFill/>
          <a:ln w="9525" algn="ctr">
            <a:solidFill>
              <a:srgbClr val="008A00"/>
            </a:solidFill>
            <a:round/>
            <a:headEnd/>
            <a:tailEnd type="arrow" w="med" len="med"/>
          </a:ln>
        </p:spPr>
      </p:cxnSp>
      <p:cxnSp>
        <p:nvCxnSpPr>
          <p:cNvPr id="12296" name="Straight Arrow Connector 17"/>
          <p:cNvCxnSpPr>
            <a:cxnSpLocks noChangeShapeType="1"/>
          </p:cNvCxnSpPr>
          <p:nvPr/>
        </p:nvCxnSpPr>
        <p:spPr bwMode="auto">
          <a:xfrm>
            <a:off x="6770688" y="4810125"/>
            <a:ext cx="404812" cy="3175"/>
          </a:xfrm>
          <a:prstGeom prst="straightConnector1">
            <a:avLst/>
          </a:prstGeom>
          <a:noFill/>
          <a:ln w="9525" algn="ctr">
            <a:solidFill>
              <a:srgbClr val="008A00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0" y="3067050"/>
            <a:ext cx="9153525" cy="0"/>
          </a:xfrm>
          <a:prstGeom prst="line">
            <a:avLst/>
          </a:prstGeom>
          <a:ln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-9525" y="3857625"/>
            <a:ext cx="9153525" cy="0"/>
          </a:xfrm>
          <a:prstGeom prst="line">
            <a:avLst/>
          </a:prstGeom>
          <a:ln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-28575" y="4816475"/>
            <a:ext cx="9153525" cy="0"/>
          </a:xfrm>
          <a:prstGeom prst="line">
            <a:avLst/>
          </a:prstGeom>
          <a:ln>
            <a:solidFill>
              <a:srgbClr val="008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82" name="TextBox 3"/>
          <p:cNvSpPr txBox="1">
            <a:spLocks noChangeArrowheads="1"/>
          </p:cNvSpPr>
          <p:nvPr/>
        </p:nvSpPr>
        <p:spPr bwMode="auto">
          <a:xfrm>
            <a:off x="-9525" y="676275"/>
            <a:ext cx="9163050" cy="1077913"/>
          </a:xfrm>
          <a:prstGeom prst="rect">
            <a:avLst/>
          </a:prstGeom>
          <a:noFill/>
          <a:ln w="9525">
            <a:solidFill>
              <a:srgbClr val="008A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2060"/>
                </a:solidFill>
                <a:latin typeface="Calibri" pitchFamily="34" charset="0"/>
                <a:cs typeface="Times New Roman" pitchFamily="18" charset="0"/>
                <a:sym typeface="Symbol" pitchFamily="18" charset="2"/>
              </a:rPr>
              <a:t>For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⊆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>
                <a:solidFill>
                  <a:srgbClr val="002060"/>
                </a:solidFill>
                <a:latin typeface="Calibri" pitchFamily="34" charset="0"/>
                <a:cs typeface="Times New Roman" pitchFamily="18" charset="0"/>
                <a:sym typeface="Symbol" pitchFamily="18" charset="2"/>
              </a:rPr>
              <a:t> 		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r>
              <a:rPr lang="en-US" i="1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= Min 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e’</a:t>
            </a:r>
            <a:r>
              <a:rPr lang="en-US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e’k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>
                <a:solidFill>
                  <a:srgbClr val="002060"/>
                </a:solidFill>
                <a:latin typeface="Calibri" pitchFamily="34" charset="0"/>
                <a:cs typeface="Times New Roman" pitchFamily="18" charset="0"/>
                <a:sym typeface="Symbol" pitchFamily="18" charset="2"/>
              </a:rPr>
              <a:t>assignment cost associated with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</a:p>
          <a:p>
            <a:endParaRPr lang="en-US" sz="2800" i="1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r>
              <a:rPr lang="en-US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Proposition:</a:t>
            </a:r>
            <a:r>
              <a:rPr lang="en-US" i="1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h</a:t>
            </a:r>
            <a:r>
              <a:rPr lang="en-US" i="1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is </a:t>
            </a:r>
            <a:r>
              <a:rPr lang="en-US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supermodular and non-increasing , for all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sp>
        <p:nvSpPr>
          <p:cNvPr id="50183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s-ES" smtClean="0"/>
              <a:t>Supermodular functions</a:t>
            </a:r>
          </a:p>
        </p:txBody>
      </p:sp>
      <p:sp>
        <p:nvSpPr>
          <p:cNvPr id="10" name="Rectangle 9"/>
          <p:cNvSpPr/>
          <p:nvPr/>
        </p:nvSpPr>
        <p:spPr>
          <a:xfrm>
            <a:off x="9525" y="2495550"/>
            <a:ext cx="9134475" cy="36925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Optimization problem:</a:t>
            </a:r>
            <a:r>
              <a:rPr lang="en-US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Find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such that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r>
              <a:rPr lang="en-US" i="1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T*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=Min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⊆ 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i="1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Find 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Min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  <a:r>
              <a:rPr lang="en-US" i="1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r>
              <a:rPr lang="en-US" i="1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T*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	 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  <a:r>
              <a:rPr lang="en-US" i="1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>
                <a:solidFill>
                  <a:srgbClr val="002060"/>
                </a:solidFill>
                <a:latin typeface="Lucida Sans Unicode" pitchFamily="34" charset="0"/>
              </a:rPr>
              <a:t>≥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i="1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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T*\S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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</a:t>
            </a:r>
            <a:r>
              <a:rPr lang="en-US" i="1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) 	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for all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Find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E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{0,1} </a:t>
            </a:r>
            <a:r>
              <a:rPr lang="en-US">
                <a:solidFill>
                  <a:srgbClr val="002060"/>
                </a:solidFill>
                <a:latin typeface="Calibri" pitchFamily="34" charset="0"/>
                <a:cs typeface="Times New Roman" pitchFamily="18" charset="0"/>
                <a:sym typeface="Symbol" pitchFamily="18" charset="2"/>
              </a:rPr>
              <a:t>s.t.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Min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  <a:r>
              <a:rPr lang="en-US" i="1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endParaRPr lang="en-US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  <a:r>
              <a:rPr lang="en-US" i="1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>
                <a:solidFill>
                  <a:srgbClr val="002060"/>
                </a:solidFill>
                <a:latin typeface="Lucida Sans Unicode" pitchFamily="34" charset="0"/>
              </a:rPr>
              <a:t>≥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i="1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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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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</a:t>
            </a:r>
            <a:r>
              <a:rPr lang="en-US" i="1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for all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  <a:p>
            <a:endParaRPr lang="en-US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Find 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E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{0,1} </a:t>
            </a:r>
            <a:r>
              <a:rPr lang="en-US">
                <a:solidFill>
                  <a:srgbClr val="002060"/>
                </a:solidFill>
                <a:latin typeface="Calibri" pitchFamily="34" charset="0"/>
                <a:cs typeface="Times New Roman" pitchFamily="18" charset="0"/>
                <a:sym typeface="Symbol" pitchFamily="18" charset="2"/>
              </a:rPr>
              <a:t>s.t.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Min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  <a:r>
              <a:rPr lang="en-US" i="1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endParaRPr lang="en-US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  <a:r>
              <a:rPr lang="en-US" i="1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>
                <a:solidFill>
                  <a:srgbClr val="002060"/>
                </a:solidFill>
                <a:latin typeface="Lucida Sans Unicode" pitchFamily="34" charset="0"/>
              </a:rPr>
              <a:t>≥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e’</a:t>
            </a:r>
            <a:r>
              <a:rPr lang="en-US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e’k</a:t>
            </a: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)+</a:t>
            </a: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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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ek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e’</a:t>
            </a:r>
            <a:r>
              <a:rPr lang="en-US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e’k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aseline="5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baseline="5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for all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>
              <a:solidFill>
                <a:srgbClr val="002060"/>
              </a:solidFill>
              <a:latin typeface="Calibri" pitchFamily="34" charset="0"/>
              <a:cs typeface="Times New Roman" pitchFamily="18" charset="0"/>
            </a:endParaRPr>
          </a:p>
          <a:p>
            <a:endParaRPr lang="en-US">
              <a:solidFill>
                <a:srgbClr val="00206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9525" y="1201738"/>
            <a:ext cx="9163050" cy="1293812"/>
          </a:xfrm>
          <a:prstGeom prst="rect">
            <a:avLst/>
          </a:prstGeom>
          <a:solidFill>
            <a:schemeClr val="bg1"/>
          </a:solidFill>
          <a:ln>
            <a:solidFill>
              <a:srgbClr val="008A00"/>
            </a:solidFill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Corollary: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h</a:t>
            </a:r>
            <a:r>
              <a:rPr lang="en-US" i="1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>
                <a:solidFill>
                  <a:srgbClr val="002060"/>
                </a:solidFill>
                <a:latin typeface="Lucida Sans Unicode" pitchFamily="34" charset="0"/>
              </a:rPr>
              <a:t>≥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i="1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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T\S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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</a:t>
            </a:r>
            <a:r>
              <a:rPr lang="en-US" i="1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) 	</a:t>
            </a:r>
            <a:r>
              <a:rPr lang="en-US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for all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 , S, T 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  <a:p>
            <a:endParaRPr lang="en-US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h</a:t>
            </a:r>
            <a:r>
              <a:rPr lang="en-US" i="1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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{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)-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i="1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)=  (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ek 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Min 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e’</a:t>
            </a:r>
            <a:r>
              <a:rPr lang="en-US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e’k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en-US" baseline="5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en-US" baseline="50000">
              <a:solidFill>
                <a:srgbClr val="002060"/>
              </a:solidFill>
              <a:latin typeface="Calibri" pitchFamily="34" charset="0"/>
              <a:cs typeface="Times New Roman" pitchFamily="18" charset="0"/>
            </a:endParaRPr>
          </a:p>
          <a:p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					(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aseline="4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=min {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0}</a:t>
            </a:r>
            <a:endParaRPr lang="es-ES"/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2957513" y="1819275"/>
          <a:ext cx="785812" cy="376238"/>
        </p:xfrm>
        <a:graphic>
          <a:graphicData uri="http://schemas.openxmlformats.org/presentationml/2006/ole">
            <p:oleObj spid="_x0000_s50178" name="Ecuación" r:id="rId3" imgW="876240" imgH="419040" progId="Equation.3">
              <p:embed/>
            </p:oleObj>
          </a:graphicData>
        </a:graphic>
      </p:graphicFrame>
      <p:sp>
        <p:nvSpPr>
          <p:cNvPr id="12" name="Rectangle 11"/>
          <p:cNvSpPr/>
          <p:nvPr/>
        </p:nvSpPr>
        <p:spPr>
          <a:xfrm>
            <a:off x="0" y="3057525"/>
            <a:ext cx="9124950" cy="3467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3" name="Rectangle 12"/>
          <p:cNvSpPr/>
          <p:nvPr/>
        </p:nvSpPr>
        <p:spPr>
          <a:xfrm>
            <a:off x="0" y="3857625"/>
            <a:ext cx="9144000" cy="2466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4" name="Rectangle 13"/>
          <p:cNvSpPr/>
          <p:nvPr/>
        </p:nvSpPr>
        <p:spPr>
          <a:xfrm>
            <a:off x="9525" y="4816475"/>
            <a:ext cx="914400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  <p:bldP spid="13" grpId="0" animBg="1"/>
      <p:bldP spid="1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248025"/>
            <a:ext cx="9144000" cy="1400175"/>
          </a:xfrm>
          <a:prstGeom prst="rect">
            <a:avLst/>
          </a:prstGeom>
          <a:solidFill>
            <a:srgbClr val="EEECE1"/>
          </a:solidFill>
          <a:ln>
            <a:solidFill>
              <a:srgbClr val="008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85800" y="0"/>
            <a:ext cx="7772400" cy="89535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algn="ctr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4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Formulation II </a:t>
            </a:r>
            <a:endParaRPr lang="es-ES" sz="240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2"/>
          <p:cNvSpPr>
            <a:spLocks noChangeArrowheads="1"/>
          </p:cNvSpPr>
          <p:nvPr/>
        </p:nvSpPr>
        <p:spPr bwMode="auto">
          <a:xfrm>
            <a:off x="0" y="895350"/>
            <a:ext cx="92964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      Min 	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  <a:r>
              <a:rPr lang="en-US" i="1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endParaRPr lang="en-US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  <a:r>
              <a:rPr lang="en-US" i="1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>
                <a:solidFill>
                  <a:srgbClr val="002060"/>
                </a:solidFill>
                <a:latin typeface="Lucida Sans Unicode" pitchFamily="34" charset="0"/>
              </a:rPr>
              <a:t>≥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e’</a:t>
            </a:r>
            <a:r>
              <a:rPr lang="en-US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e’k</a:t>
            </a: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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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ek 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Min 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e’</a:t>
            </a:r>
            <a:r>
              <a:rPr lang="en-US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e’k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en-US" baseline="5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baseline="5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for all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s-ES"/>
          </a:p>
        </p:txBody>
      </p:sp>
      <p:sp>
        <p:nvSpPr>
          <p:cNvPr id="5" name="TextBox 4"/>
          <p:cNvSpPr txBox="1"/>
          <p:nvPr/>
        </p:nvSpPr>
        <p:spPr>
          <a:xfrm>
            <a:off x="209550" y="2105025"/>
            <a:ext cx="8629650" cy="915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Remark:</a:t>
            </a:r>
          </a:p>
          <a:p>
            <a:r>
              <a:rPr lang="en-US">
                <a:solidFill>
                  <a:srgbClr val="17375E"/>
                </a:solidFill>
                <a:latin typeface="Calibri" pitchFamily="34" charset="0"/>
              </a:rPr>
              <a:t>Even if there is an exponential number of constraints (subsets S) there is a small number of possible values of     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Min </a:t>
            </a:r>
            <a:r>
              <a:rPr lang="en-US" i="1" baseline="-2500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e’</a:t>
            </a:r>
            <a:r>
              <a:rPr lang="en-US" baseline="-2500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n-US" i="1" baseline="-2500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baseline="-2500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e’k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The candidate values are 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baseline="-2500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i="1" baseline="-5000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i="1" baseline="-2500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i="1" baseline="-2500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E.</a:t>
            </a:r>
            <a:endParaRPr lang="es-ES">
              <a:solidFill>
                <a:srgbClr val="17375E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9550" y="3562350"/>
            <a:ext cx="8886825" cy="7381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Find  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E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{0,1} </a:t>
            </a:r>
            <a:r>
              <a:rPr lang="en-US">
                <a:solidFill>
                  <a:srgbClr val="002060"/>
                </a:solidFill>
                <a:latin typeface="Calibri" pitchFamily="34" charset="0"/>
                <a:cs typeface="Times New Roman" pitchFamily="18" charset="0"/>
                <a:sym typeface="Symbol" pitchFamily="18" charset="2"/>
              </a:rPr>
              <a:t>s.t.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Min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  <a:r>
              <a:rPr lang="en-US" i="1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endParaRPr lang="en-US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  <a:r>
              <a:rPr lang="en-US" i="1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>
                <a:solidFill>
                  <a:srgbClr val="002060"/>
                </a:solidFill>
                <a:latin typeface="Lucida Sans Unicode" pitchFamily="34" charset="0"/>
              </a:rPr>
              <a:t>≥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baseline="-2500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i="1" baseline="-5000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i="1" baseline="-2500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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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ek 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baseline="-2500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i="1" baseline="-5000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i="1" baseline="-2500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aseline="5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baseline="5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for all </a:t>
            </a:r>
            <a:r>
              <a:rPr lang="en-US" i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i="1" baseline="-2500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E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8953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dirty="0" smtClean="0"/>
              <a:t>Formulation II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s-ES" dirty="0" err="1" smtClean="0"/>
              <a:t>based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propertirs</a:t>
            </a:r>
            <a:r>
              <a:rPr lang="es-ES" dirty="0" smtClean="0"/>
              <a:t> of </a:t>
            </a:r>
            <a:r>
              <a:rPr lang="es-ES" dirty="0" err="1" smtClean="0"/>
              <a:t>supermodular</a:t>
            </a:r>
            <a:r>
              <a:rPr lang="es-ES" dirty="0" smtClean="0"/>
              <a:t> </a:t>
            </a:r>
            <a:r>
              <a:rPr lang="es-ES" dirty="0" err="1" smtClean="0"/>
              <a:t>functions</a:t>
            </a:r>
            <a:r>
              <a:rPr lang="es-ES" dirty="0" smtClean="0"/>
              <a:t>)</a:t>
            </a:r>
            <a:endParaRPr lang="es-ES" dirty="0"/>
          </a:p>
        </p:txBody>
      </p:sp>
      <p:sp>
        <p:nvSpPr>
          <p:cNvPr id="52226" name="TextBox 3"/>
          <p:cNvSpPr txBox="1">
            <a:spLocks noChangeArrowheads="1"/>
          </p:cNvSpPr>
          <p:nvPr/>
        </p:nvSpPr>
        <p:spPr bwMode="auto">
          <a:xfrm>
            <a:off x="1508125" y="2828925"/>
            <a:ext cx="7102475" cy="2447925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=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g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)+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))+</a:t>
            </a: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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r>
              <a:rPr lang="en-US" i="1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supermodular</a:t>
            </a:r>
            <a:endParaRPr lang="es-ES">
              <a:solidFill>
                <a:srgbClr val="002060"/>
              </a:solidFill>
              <a:latin typeface="Calibri" pitchFamily="34" charset="0"/>
            </a:endParaRPr>
          </a:p>
          <a:p>
            <a:endParaRPr lang="en-US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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</a:t>
            </a:r>
            <a:r>
              <a:rPr lang="en-US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g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	</a:t>
            </a:r>
            <a:r>
              <a:rPr lang="en-US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supermodular</a:t>
            </a:r>
          </a:p>
          <a:p>
            <a:endParaRPr lang="en-US">
              <a:solidFill>
                <a:srgbClr val="002060"/>
              </a:solidFill>
              <a:latin typeface="Calibri" pitchFamily="34" charset="0"/>
              <a:cs typeface="Times New Roman" pitchFamily="18" charset="0"/>
              <a:sym typeface="Symbol" pitchFamily="18" charset="2"/>
            </a:endParaRPr>
          </a:p>
          <a:p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ĉ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=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))=</a:t>
            </a: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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lang="en-US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</a:t>
            </a:r>
            <a:r>
              <a:rPr lang="en-US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en-US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supermodular</a:t>
            </a:r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>
              <a:solidFill>
                <a:srgbClr val="002060"/>
              </a:solidFill>
              <a:latin typeface="Calibri" pitchFamily="34" charset="0"/>
              <a:cs typeface="Times New Roman" pitchFamily="18" charset="0"/>
              <a:sym typeface="Symbol" pitchFamily="18" charset="2"/>
            </a:endParaRPr>
          </a:p>
          <a:p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r>
              <a:rPr lang="en-US" i="1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=Min 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baseline="-25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ek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		</a:t>
            </a:r>
            <a:r>
              <a:rPr lang="en-US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supermodular and non-increasing</a:t>
            </a:r>
          </a:p>
        </p:txBody>
      </p:sp>
      <p:sp>
        <p:nvSpPr>
          <p:cNvPr id="52227" name="Rectangle 5"/>
          <p:cNvSpPr>
            <a:spLocks noChangeArrowheads="1"/>
          </p:cNvSpPr>
          <p:nvPr/>
        </p:nvSpPr>
        <p:spPr bwMode="auto">
          <a:xfrm>
            <a:off x="254000" y="3876675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⊆ </a:t>
            </a:r>
            <a:r>
              <a:rPr lang="en-US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s-ES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2228" name="Rectangle 6"/>
          <p:cNvSpPr>
            <a:spLocks noChangeArrowheads="1"/>
          </p:cNvSpPr>
          <p:nvPr/>
        </p:nvSpPr>
        <p:spPr bwMode="auto">
          <a:xfrm>
            <a:off x="2460625" y="1344613"/>
            <a:ext cx="3875088" cy="1200150"/>
          </a:xfrm>
          <a:prstGeom prst="rect">
            <a:avLst/>
          </a:prstGeom>
          <a:noFill/>
          <a:ln w="9525">
            <a:solidFill>
              <a:srgbClr val="008A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>
                <a:latin typeface="Calibri" pitchFamily="34" charset="0"/>
              </a:rPr>
              <a:t>Hub arc minimization problem</a:t>
            </a:r>
          </a:p>
          <a:p>
            <a:pPr algn="ctr">
              <a:spcBef>
                <a:spcPct val="50000"/>
              </a:spcBef>
            </a:pPr>
            <a:endParaRPr lang="es-ES_tradnl">
              <a:latin typeface="Calibri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s-ES_tradnl">
                <a:latin typeface="Calibri" pitchFamily="34" charset="0"/>
              </a:rPr>
              <a:t>Minimization of supermodular function</a:t>
            </a:r>
          </a:p>
        </p:txBody>
      </p:sp>
      <p:sp>
        <p:nvSpPr>
          <p:cNvPr id="52229" name="AutoShape 7"/>
          <p:cNvSpPr>
            <a:spLocks noChangeArrowheads="1"/>
          </p:cNvSpPr>
          <p:nvPr/>
        </p:nvSpPr>
        <p:spPr bwMode="auto">
          <a:xfrm>
            <a:off x="4368800" y="1749425"/>
            <a:ext cx="266700" cy="393700"/>
          </a:xfrm>
          <a:prstGeom prst="upDownArrow">
            <a:avLst>
              <a:gd name="adj1" fmla="val 50000"/>
              <a:gd name="adj2" fmla="val 2952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4978400" y="4559300"/>
            <a:ext cx="3352800" cy="558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92075" y="1735138"/>
          <a:ext cx="4492625" cy="3844925"/>
        </p:xfrm>
        <a:graphic>
          <a:graphicData uri="http://schemas.openxmlformats.org/presentationml/2006/ole">
            <p:oleObj spid="_x0000_s3074" name="Ecuación" r:id="rId3" imgW="4520880" imgH="3568680" progId="Equation.3">
              <p:embed/>
            </p:oleObj>
          </a:graphicData>
        </a:graphic>
      </p:graphicFrame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01650" y="0"/>
            <a:ext cx="6711950" cy="5715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dirty="0" smtClean="0"/>
              <a:t>Formulation II </a:t>
            </a:r>
            <a:endParaRPr lang="es-ES" dirty="0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6908800" y="2384425"/>
          <a:ext cx="1397000" cy="368300"/>
        </p:xfrm>
        <a:graphic>
          <a:graphicData uri="http://schemas.openxmlformats.org/presentationml/2006/ole">
            <p:oleObj spid="_x0000_s3076" name="Ecuación" r:id="rId4" imgW="1396800" imgH="368280" progId="Equation.3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4724400" y="2708275"/>
          <a:ext cx="4064000" cy="1066800"/>
        </p:xfrm>
        <a:graphic>
          <a:graphicData uri="http://schemas.openxmlformats.org/presentationml/2006/ole">
            <p:oleObj spid="_x0000_s3077" name="Ecuación" r:id="rId5" imgW="4063680" imgH="1066680" progId="Equation.3">
              <p:embed/>
            </p:oleObj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4724400" y="1930400"/>
          <a:ext cx="2565400" cy="355600"/>
        </p:xfrm>
        <a:graphic>
          <a:graphicData uri="http://schemas.openxmlformats.org/presentationml/2006/ole">
            <p:oleObj spid="_x0000_s3080" name="Ecuación" r:id="rId6" imgW="2565360" imgH="355320" progId="Equation.3">
              <p:embed/>
            </p:oleObj>
          </a:graphicData>
        </a:graphic>
      </p:graphicFrame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2171700" y="2286000"/>
            <a:ext cx="660400" cy="6350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8A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4619625" y="1803400"/>
            <a:ext cx="2822575" cy="6350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8A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083" name="Freeform 11"/>
          <p:cNvSpPr>
            <a:spLocks/>
          </p:cNvSpPr>
          <p:nvPr/>
        </p:nvSpPr>
        <p:spPr bwMode="auto">
          <a:xfrm>
            <a:off x="2527300" y="1905000"/>
            <a:ext cx="1981200" cy="342900"/>
          </a:xfrm>
          <a:custGeom>
            <a:avLst/>
            <a:gdLst>
              <a:gd name="T0" fmla="*/ 0 w 1248"/>
              <a:gd name="T1" fmla="*/ 2147483647 h 216"/>
              <a:gd name="T2" fmla="*/ 2147483647 w 1248"/>
              <a:gd name="T3" fmla="*/ 0 h 216"/>
              <a:gd name="T4" fmla="*/ 2147483647 w 1248"/>
              <a:gd name="T5" fmla="*/ 0 h 216"/>
              <a:gd name="T6" fmla="*/ 0 60000 65536"/>
              <a:gd name="T7" fmla="*/ 0 60000 65536"/>
              <a:gd name="T8" fmla="*/ 0 60000 65536"/>
              <a:gd name="T9" fmla="*/ 0 w 1248"/>
              <a:gd name="T10" fmla="*/ 0 h 216"/>
              <a:gd name="T11" fmla="*/ 1248 w 1248"/>
              <a:gd name="T12" fmla="*/ 216 h 2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48" h="216">
                <a:moveTo>
                  <a:pt x="0" y="216"/>
                </a:moveTo>
                <a:lnTo>
                  <a:pt x="592" y="0"/>
                </a:lnTo>
                <a:lnTo>
                  <a:pt x="1248" y="0"/>
                </a:lnTo>
              </a:path>
            </a:pathLst>
          </a:custGeom>
          <a:noFill/>
          <a:ln w="9525">
            <a:solidFill>
              <a:srgbClr val="008A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_tradnl"/>
          </a:p>
        </p:txBody>
      </p:sp>
      <p:sp>
        <p:nvSpPr>
          <p:cNvPr id="3084" name="AutoShape 12"/>
          <p:cNvSpPr>
            <a:spLocks noChangeArrowheads="1"/>
          </p:cNvSpPr>
          <p:nvPr/>
        </p:nvSpPr>
        <p:spPr bwMode="auto">
          <a:xfrm>
            <a:off x="3733800" y="2451100"/>
            <a:ext cx="355600" cy="3302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8A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085" name="AutoShape 13"/>
          <p:cNvSpPr>
            <a:spLocks noChangeArrowheads="1"/>
          </p:cNvSpPr>
          <p:nvPr/>
        </p:nvSpPr>
        <p:spPr bwMode="auto">
          <a:xfrm>
            <a:off x="4619625" y="2670175"/>
            <a:ext cx="4346575" cy="130492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8A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086" name="Freeform 14"/>
          <p:cNvSpPr>
            <a:spLocks/>
          </p:cNvSpPr>
          <p:nvPr/>
        </p:nvSpPr>
        <p:spPr bwMode="auto">
          <a:xfrm>
            <a:off x="3911600" y="2806700"/>
            <a:ext cx="673100" cy="723900"/>
          </a:xfrm>
          <a:custGeom>
            <a:avLst/>
            <a:gdLst>
              <a:gd name="T0" fmla="*/ 0 w 424"/>
              <a:gd name="T1" fmla="*/ 0 h 456"/>
              <a:gd name="T2" fmla="*/ 2147483647 w 424"/>
              <a:gd name="T3" fmla="*/ 2147483647 h 456"/>
              <a:gd name="T4" fmla="*/ 2147483647 w 424"/>
              <a:gd name="T5" fmla="*/ 2147483647 h 456"/>
              <a:gd name="T6" fmla="*/ 0 60000 65536"/>
              <a:gd name="T7" fmla="*/ 0 60000 65536"/>
              <a:gd name="T8" fmla="*/ 0 60000 65536"/>
              <a:gd name="T9" fmla="*/ 0 w 424"/>
              <a:gd name="T10" fmla="*/ 0 h 456"/>
              <a:gd name="T11" fmla="*/ 424 w 424"/>
              <a:gd name="T12" fmla="*/ 456 h 4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4" h="456">
                <a:moveTo>
                  <a:pt x="0" y="0"/>
                </a:moveTo>
                <a:lnTo>
                  <a:pt x="112" y="352"/>
                </a:lnTo>
                <a:lnTo>
                  <a:pt x="424" y="456"/>
                </a:lnTo>
              </a:path>
            </a:pathLst>
          </a:custGeom>
          <a:noFill/>
          <a:ln w="9525">
            <a:solidFill>
              <a:srgbClr val="008A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_tradnl"/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98425" y="2333625"/>
            <a:ext cx="5705475" cy="6731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396875" y="2378075"/>
          <a:ext cx="4940300" cy="584200"/>
        </p:xfrm>
        <a:graphic>
          <a:graphicData uri="http://schemas.openxmlformats.org/presentationml/2006/ole">
            <p:oleObj spid="_x0000_s3075" name="Ecuación" r:id="rId7" imgW="4940280" imgH="583920" progId="Equation.3">
              <p:embed/>
            </p:oleObj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800600" y="3775075"/>
            <a:ext cx="3987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342900">
              <a:buClr>
                <a:srgbClr val="008A00"/>
              </a:buClr>
              <a:buFont typeface="Wingdings" pitchFamily="2" charset="2"/>
              <a:buChar char="§"/>
            </a:pPr>
            <a:r>
              <a:rPr lang="en-US">
                <a:solidFill>
                  <a:srgbClr val="002060"/>
                </a:solidFill>
                <a:latin typeface="Calibri" pitchFamily="34" charset="0"/>
              </a:rPr>
              <a:t>|K|+|E|+|V| variables                 (variables with1-2 indices</a:t>
            </a:r>
            <a:r>
              <a:rPr lang="en-US">
                <a:latin typeface="Calibri" pitchFamily="34" charset="0"/>
              </a:rPr>
              <a:t>)</a:t>
            </a:r>
          </a:p>
          <a:p>
            <a:pPr marL="571500" indent="-342900">
              <a:buClr>
                <a:srgbClr val="008A00"/>
              </a:buClr>
              <a:buFont typeface="Wingdings" pitchFamily="2" charset="2"/>
              <a:buChar char="§"/>
            </a:pPr>
            <a:endParaRPr lang="en-US">
              <a:latin typeface="Calibri" pitchFamily="34" charset="0"/>
            </a:endParaRPr>
          </a:p>
          <a:p>
            <a:pPr marL="571500" indent="-342900">
              <a:buClr>
                <a:srgbClr val="008A00"/>
              </a:buClr>
              <a:buFont typeface="Wingdings" pitchFamily="2" charset="2"/>
              <a:buChar char="§"/>
            </a:pPr>
            <a:r>
              <a:rPr lang="en-US">
                <a:solidFill>
                  <a:srgbClr val="002060"/>
                </a:solidFill>
                <a:latin typeface="Calibri" pitchFamily="34" charset="0"/>
              </a:rPr>
              <a:t>(|K|+2)(1+|E|) constraints</a:t>
            </a:r>
            <a:endParaRPr lang="es-ES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4619625" y="1071563"/>
            <a:ext cx="45243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_tradnl" dirty="0">
                <a:latin typeface="+mn-lt"/>
              </a:rPr>
              <a:t>“</a:t>
            </a:r>
            <a:r>
              <a:rPr lang="es-ES_tradnl" dirty="0" err="1">
                <a:latin typeface="+mn-lt"/>
              </a:rPr>
              <a:t>Saving</a:t>
            </a:r>
            <a:r>
              <a:rPr lang="es-ES_tradnl" dirty="0">
                <a:latin typeface="+mn-lt"/>
              </a:rPr>
              <a:t>” in </a:t>
            </a:r>
            <a:r>
              <a:rPr lang="es-ES_tradnl" dirty="0" err="1">
                <a:latin typeface="+mn-lt"/>
              </a:rPr>
              <a:t>allocation</a:t>
            </a:r>
            <a:r>
              <a:rPr lang="es-ES_tradnl" dirty="0">
                <a:latin typeface="+mn-lt"/>
              </a:rPr>
              <a:t> </a:t>
            </a:r>
            <a:r>
              <a:rPr lang="es-ES_tradnl" dirty="0" err="1">
                <a:latin typeface="+mn-lt"/>
              </a:rPr>
              <a:t>cost</a:t>
            </a:r>
            <a:r>
              <a:rPr lang="es-ES_tradnl" dirty="0">
                <a:latin typeface="+mn-lt"/>
              </a:rPr>
              <a:t> </a:t>
            </a:r>
            <a:r>
              <a:rPr lang="es-ES_tradnl" dirty="0" err="1">
                <a:latin typeface="+mn-lt"/>
              </a:rPr>
              <a:t>for</a:t>
            </a:r>
            <a:r>
              <a:rPr lang="es-ES_tradnl" dirty="0">
                <a:latin typeface="+mn-lt"/>
              </a:rPr>
              <a:t> </a:t>
            </a:r>
            <a:r>
              <a:rPr lang="es-ES_tradnl" dirty="0" err="1">
                <a:latin typeface="+mn-lt"/>
              </a:rPr>
              <a:t>using</a:t>
            </a:r>
            <a:r>
              <a:rPr lang="es-ES_tradnl" dirty="0">
                <a:latin typeface="+mn-lt"/>
              </a:rPr>
              <a:t> </a:t>
            </a:r>
            <a:r>
              <a:rPr lang="es-ES_tradnl" dirty="0" err="1">
                <a:latin typeface="+mn-lt"/>
              </a:rPr>
              <a:t>additional</a:t>
            </a:r>
            <a:r>
              <a:rPr lang="es-ES_tradnl" dirty="0">
                <a:latin typeface="+mn-lt"/>
              </a:rPr>
              <a:t> </a:t>
            </a:r>
            <a:r>
              <a:rPr lang="es-ES_tradnl" dirty="0" err="1">
                <a:latin typeface="+mn-lt"/>
              </a:rPr>
              <a:t>hub</a:t>
            </a:r>
            <a:r>
              <a:rPr lang="es-ES_tradnl" dirty="0">
                <a:latin typeface="+mn-lt"/>
              </a:rPr>
              <a:t> </a:t>
            </a:r>
            <a:r>
              <a:rPr lang="es-ES_tradnl" dirty="0" err="1">
                <a:latin typeface="+mn-lt"/>
              </a:rPr>
              <a:t>arc</a:t>
            </a:r>
            <a:r>
              <a:rPr lang="es-ES_tradnl" dirty="0">
                <a:latin typeface="+mn-lt"/>
              </a:rPr>
              <a:t>  </a:t>
            </a:r>
            <a:r>
              <a:rPr lang="es-ES_tradnl" i="1" dirty="0">
                <a:latin typeface="Times New Roman" pitchFamily="18" charset="0"/>
              </a:rPr>
              <a:t>e</a:t>
            </a:r>
          </a:p>
        </p:txBody>
      </p:sp>
      <p:sp>
        <p:nvSpPr>
          <p:cNvPr id="3093" name="Freeform 21"/>
          <p:cNvSpPr>
            <a:spLocks/>
          </p:cNvSpPr>
          <p:nvPr/>
        </p:nvSpPr>
        <p:spPr bwMode="auto">
          <a:xfrm>
            <a:off x="6362700" y="1473200"/>
            <a:ext cx="965200" cy="431800"/>
          </a:xfrm>
          <a:custGeom>
            <a:avLst/>
            <a:gdLst>
              <a:gd name="T0" fmla="*/ 2147483647 w 608"/>
              <a:gd name="T1" fmla="*/ 0 h 272"/>
              <a:gd name="T2" fmla="*/ 2147483647 w 608"/>
              <a:gd name="T3" fmla="*/ 2147483647 h 272"/>
              <a:gd name="T4" fmla="*/ 0 w 608"/>
              <a:gd name="T5" fmla="*/ 2147483647 h 272"/>
              <a:gd name="T6" fmla="*/ 0 60000 65536"/>
              <a:gd name="T7" fmla="*/ 0 60000 65536"/>
              <a:gd name="T8" fmla="*/ 0 60000 65536"/>
              <a:gd name="T9" fmla="*/ 0 w 608"/>
              <a:gd name="T10" fmla="*/ 0 h 272"/>
              <a:gd name="T11" fmla="*/ 608 w 608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08" h="272">
                <a:moveTo>
                  <a:pt x="608" y="0"/>
                </a:moveTo>
                <a:lnTo>
                  <a:pt x="112" y="88"/>
                </a:lnTo>
                <a:lnTo>
                  <a:pt x="0" y="272"/>
                </a:lnTo>
              </a:path>
            </a:pathLst>
          </a:custGeom>
          <a:noFill/>
          <a:ln w="9525">
            <a:solidFill>
              <a:srgbClr val="008A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5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8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3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6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9" grpId="0" animBg="1"/>
      <p:bldP spid="3081" grpId="0" animBg="1"/>
      <p:bldP spid="3081" grpId="1" animBg="1"/>
      <p:bldP spid="3082" grpId="0" animBg="1"/>
      <p:bldP spid="3082" grpId="1" animBg="1"/>
      <p:bldP spid="3083" grpId="0" animBg="1"/>
      <p:bldP spid="3083" grpId="1" animBg="1"/>
      <p:bldP spid="3084" grpId="0" animBg="1"/>
      <p:bldP spid="3084" grpId="1" animBg="1"/>
      <p:bldP spid="3085" grpId="0" animBg="1"/>
      <p:bldP spid="3085" grpId="1" animBg="1"/>
      <p:bldP spid="3086" grpId="0" animBg="1"/>
      <p:bldP spid="3086" grpId="1" animBg="1"/>
      <p:bldP spid="3087" grpId="0" animBg="1"/>
      <p:bldP spid="7" grpId="0"/>
      <p:bldP spid="3092" grpId="0"/>
      <p:bldP spid="3092" grpId="1"/>
      <p:bldP spid="3093" grpId="0" animBg="1"/>
      <p:bldP spid="3093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6"/>
          <p:cNvSpPr>
            <a:spLocks noChangeArrowheads="1"/>
          </p:cNvSpPr>
          <p:nvPr/>
        </p:nvSpPr>
        <p:spPr bwMode="auto">
          <a:xfrm>
            <a:off x="990600" y="1587500"/>
            <a:ext cx="7696200" cy="2781300"/>
          </a:xfrm>
          <a:prstGeom prst="rect">
            <a:avLst/>
          </a:prstGeom>
          <a:solidFill>
            <a:srgbClr val="EEECE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552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Formulation I vs Formulation II</a:t>
            </a:r>
          </a:p>
        </p:txBody>
      </p:sp>
      <p:sp>
        <p:nvSpPr>
          <p:cNvPr id="55299" name="TextBox 6"/>
          <p:cNvSpPr txBox="1">
            <a:spLocks noChangeArrowheads="1"/>
          </p:cNvSpPr>
          <p:nvPr/>
        </p:nvSpPr>
        <p:spPr bwMode="auto">
          <a:xfrm>
            <a:off x="5946775" y="1989138"/>
            <a:ext cx="274002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342900">
              <a:buClr>
                <a:srgbClr val="008A00"/>
              </a:buClr>
              <a:buFont typeface="Wingdings" pitchFamily="2" charset="2"/>
              <a:buChar char="§"/>
            </a:pPr>
            <a:r>
              <a:rPr lang="en-US">
                <a:solidFill>
                  <a:srgbClr val="002060"/>
                </a:solidFill>
                <a:latin typeface="Calibri" pitchFamily="34" charset="0"/>
              </a:rPr>
              <a:t>|K|+|E|+|V|</a:t>
            </a:r>
            <a:endParaRPr lang="en-US">
              <a:latin typeface="Calibri" pitchFamily="34" charset="0"/>
            </a:endParaRPr>
          </a:p>
          <a:p>
            <a:pPr marL="571500" indent="-342900">
              <a:buClr>
                <a:srgbClr val="008A00"/>
              </a:buClr>
              <a:buFont typeface="Wingdings" pitchFamily="2" charset="2"/>
              <a:buChar char="§"/>
            </a:pPr>
            <a:endParaRPr lang="en-US">
              <a:latin typeface="Calibri" pitchFamily="34" charset="0"/>
            </a:endParaRPr>
          </a:p>
          <a:p>
            <a:pPr marL="571500" indent="-342900">
              <a:buClr>
                <a:srgbClr val="008A00"/>
              </a:buClr>
              <a:buFont typeface="Wingdings" pitchFamily="2" charset="2"/>
              <a:buChar char="§"/>
            </a:pPr>
            <a:r>
              <a:rPr lang="en-US">
                <a:solidFill>
                  <a:srgbClr val="002060"/>
                </a:solidFill>
                <a:latin typeface="Calibri" pitchFamily="34" charset="0"/>
              </a:rPr>
              <a:t>(|K|+2)(1+|E|)</a:t>
            </a:r>
            <a:endParaRPr lang="es-ES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5300" name="TextBox 6"/>
          <p:cNvSpPr txBox="1">
            <a:spLocks noChangeArrowheads="1"/>
          </p:cNvSpPr>
          <p:nvPr/>
        </p:nvSpPr>
        <p:spPr bwMode="auto">
          <a:xfrm>
            <a:off x="2936875" y="1989138"/>
            <a:ext cx="26797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342900">
              <a:buClr>
                <a:srgbClr val="008A00"/>
              </a:buClr>
              <a:buFont typeface="Wingdings" pitchFamily="2" charset="2"/>
              <a:buChar char="§"/>
            </a:pPr>
            <a:r>
              <a:rPr lang="en-US">
                <a:solidFill>
                  <a:srgbClr val="002060"/>
                </a:solidFill>
                <a:latin typeface="Calibri" pitchFamily="34" charset="0"/>
              </a:rPr>
              <a:t>|E||K|+|E|+|V|</a:t>
            </a:r>
            <a:endParaRPr lang="en-US">
              <a:latin typeface="Calibri" pitchFamily="34" charset="0"/>
            </a:endParaRPr>
          </a:p>
          <a:p>
            <a:pPr marL="571500" indent="-342900">
              <a:buClr>
                <a:srgbClr val="008A00"/>
              </a:buClr>
              <a:buFont typeface="Wingdings" pitchFamily="2" charset="2"/>
              <a:buChar char="§"/>
            </a:pPr>
            <a:endParaRPr lang="en-US">
              <a:latin typeface="Calibri" pitchFamily="34" charset="0"/>
            </a:endParaRPr>
          </a:p>
          <a:p>
            <a:pPr marL="571500" indent="-342900">
              <a:buClr>
                <a:srgbClr val="008A00"/>
              </a:buClr>
              <a:buFont typeface="Wingdings" pitchFamily="2" charset="2"/>
              <a:buChar char="§"/>
            </a:pPr>
            <a:r>
              <a:rPr lang="en-US">
                <a:solidFill>
                  <a:srgbClr val="002060"/>
                </a:solidFill>
                <a:latin typeface="Calibri" pitchFamily="34" charset="0"/>
              </a:rPr>
              <a:t>(|K|+2)(1+|E|)</a:t>
            </a:r>
            <a:endParaRPr lang="es-ES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5301" name="Text Box 6"/>
          <p:cNvSpPr txBox="1">
            <a:spLocks noChangeArrowheads="1"/>
          </p:cNvSpPr>
          <p:nvPr/>
        </p:nvSpPr>
        <p:spPr bwMode="auto">
          <a:xfrm>
            <a:off x="1574800" y="1849438"/>
            <a:ext cx="6934200" cy="215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s-ES_tradnl">
                <a:solidFill>
                  <a:srgbClr val="008A00"/>
                </a:solidFill>
              </a:rPr>
              <a:t>Variables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s-ES_tradnl">
                <a:solidFill>
                  <a:srgbClr val="008A00"/>
                </a:solidFill>
              </a:rPr>
              <a:t>Constraints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s-ES_tradnl"/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s-ES_tradnl">
                <a:solidFill>
                  <a:srgbClr val="008A00"/>
                </a:solidFill>
              </a:rPr>
              <a:t>Theorem: (LP bounds )</a:t>
            </a:r>
            <a:r>
              <a:rPr lang="es-ES_tradnl"/>
              <a:t>	</a:t>
            </a:r>
            <a:r>
              <a:rPr lang="es-ES_tradnl">
                <a:solidFill>
                  <a:srgbClr val="C00000"/>
                </a:solidFill>
              </a:rPr>
              <a:t> v</a:t>
            </a:r>
            <a:r>
              <a:rPr lang="es-ES_tradnl" baseline="-25000">
                <a:solidFill>
                  <a:srgbClr val="C00000"/>
                </a:solidFill>
              </a:rPr>
              <a:t>LPF1</a:t>
            </a:r>
            <a:r>
              <a:rPr lang="es-ES_tradnl">
                <a:solidFill>
                  <a:srgbClr val="C00000"/>
                </a:solidFill>
              </a:rPr>
              <a:t>=v</a:t>
            </a:r>
            <a:r>
              <a:rPr lang="es-ES_tradnl" baseline="-25000">
                <a:solidFill>
                  <a:srgbClr val="C00000"/>
                </a:solidFill>
              </a:rPr>
              <a:t>LPF2</a:t>
            </a:r>
          </a:p>
        </p:txBody>
      </p:sp>
      <p:sp>
        <p:nvSpPr>
          <p:cNvPr id="55302" name="Line 7"/>
          <p:cNvSpPr>
            <a:spLocks noChangeShapeType="1"/>
          </p:cNvSpPr>
          <p:nvPr/>
        </p:nvSpPr>
        <p:spPr bwMode="auto">
          <a:xfrm>
            <a:off x="990600" y="3136900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55303" name="Line 8"/>
          <p:cNvSpPr>
            <a:spLocks noChangeShapeType="1"/>
          </p:cNvSpPr>
          <p:nvPr/>
        </p:nvSpPr>
        <p:spPr bwMode="auto">
          <a:xfrm>
            <a:off x="5946775" y="1587500"/>
            <a:ext cx="0" cy="154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55304" name="Line 9"/>
          <p:cNvSpPr>
            <a:spLocks noChangeShapeType="1"/>
          </p:cNvSpPr>
          <p:nvPr/>
        </p:nvSpPr>
        <p:spPr bwMode="auto">
          <a:xfrm>
            <a:off x="3111500" y="1587500"/>
            <a:ext cx="0" cy="154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55305" name="Text Box 10"/>
          <p:cNvSpPr txBox="1">
            <a:spLocks noChangeArrowheads="1"/>
          </p:cNvSpPr>
          <p:nvPr/>
        </p:nvSpPr>
        <p:spPr bwMode="auto">
          <a:xfrm>
            <a:off x="3454400" y="1289050"/>
            <a:ext cx="477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>
                <a:solidFill>
                  <a:srgbClr val="008A00"/>
                </a:solidFill>
              </a:rPr>
              <a:t>           FI				FII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/>
          <a:lstStyle/>
          <a:p>
            <a:pPr eaLnBrk="1" hangingPunct="1"/>
            <a:r>
              <a:rPr lang="es-ES_tradnl" smtClean="0"/>
              <a:t>Formulation I vs Formulation II: APset</a:t>
            </a:r>
          </a:p>
        </p:txBody>
      </p:sp>
      <p:graphicFrame>
        <p:nvGraphicFramePr>
          <p:cNvPr id="43714" name="Group 706"/>
          <p:cNvGraphicFramePr>
            <a:graphicFrameLocks noGrp="1"/>
          </p:cNvGraphicFramePr>
          <p:nvPr>
            <p:ph idx="1"/>
          </p:nvPr>
        </p:nvGraphicFramePr>
        <p:xfrm>
          <a:off x="177800" y="1365250"/>
          <a:ext cx="8801100" cy="4991100"/>
        </p:xfrm>
        <a:graphic>
          <a:graphicData uri="http://schemas.openxmlformats.org/drawingml/2006/table">
            <a:tbl>
              <a:tblPr/>
              <a:tblGrid>
                <a:gridCol w="555625"/>
                <a:gridCol w="515938"/>
                <a:gridCol w="871537"/>
                <a:gridCol w="717550"/>
                <a:gridCol w="893763"/>
                <a:gridCol w="788987"/>
                <a:gridCol w="622300"/>
                <a:gridCol w="762000"/>
                <a:gridCol w="768350"/>
                <a:gridCol w="895350"/>
                <a:gridCol w="787400"/>
                <a:gridCol w="622300"/>
              </a:tblGrid>
              <a:tr h="282575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Instance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Natural Formulation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Supermodular Formulation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4714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|V|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LP bound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LP %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gap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Final 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gap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Time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(sec)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nodes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LP bound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LP 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gap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Final 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gap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Time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(sec)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nodes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0.2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167708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5.21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4.80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119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167708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5.21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101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0.5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173104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3.84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57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173104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3.84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9.50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53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0.8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176158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21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176158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5.80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29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0.2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188501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0.80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40.00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188501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0.80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1136.00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35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0.5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194095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0.33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9.90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194095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0.33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90.60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0.8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194737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3.10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194737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17.90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0.2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191717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0.52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303.40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21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191717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0.52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0.35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10800.00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32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0.5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196165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0.66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88.30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196165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0.66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811.00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0.8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197387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0.31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37.10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197387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0.31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258.60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0.2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196449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2.68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2.30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10800.00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28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memory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0.5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200711.45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828.70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memory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0.8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200711.45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407.60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memory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0.2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10800.00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memory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0.5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200436.8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0.38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0.27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10800.00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53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memory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0.8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201074.02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0.06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3156.30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memory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6515" name="Text Box 707"/>
          <p:cNvSpPr txBox="1">
            <a:spLocks noChangeArrowheads="1"/>
          </p:cNvSpPr>
          <p:nvPr/>
        </p:nvSpPr>
        <p:spPr bwMode="auto">
          <a:xfrm>
            <a:off x="0" y="715963"/>
            <a:ext cx="4914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i="1">
                <a:latin typeface="Times New Roman" pitchFamily="18" charset="0"/>
              </a:rPr>
              <a:t>p</a:t>
            </a:r>
            <a:r>
              <a:rPr lang="es-ES_tradnl">
                <a:latin typeface="Times New Roman" pitchFamily="18" charset="0"/>
              </a:rPr>
              <a:t>=3, </a:t>
            </a:r>
            <a:r>
              <a:rPr lang="es-ES_tradnl" i="1">
                <a:latin typeface="Times New Roman" pitchFamily="18" charset="0"/>
              </a:rPr>
              <a:t>q</a:t>
            </a:r>
            <a:r>
              <a:rPr lang="es-ES_tradnl">
                <a:latin typeface="Times New Roman" pitchFamily="18" charset="0"/>
              </a:rPr>
              <a:t>=9</a:t>
            </a:r>
            <a:r>
              <a:rPr lang="es-ES_tradnl"/>
              <a:t>, Xpress, CPU limit:3 hours</a:t>
            </a:r>
          </a:p>
        </p:txBody>
      </p:sp>
      <p:sp>
        <p:nvSpPr>
          <p:cNvPr id="56516" name="Rectangle 708"/>
          <p:cNvSpPr>
            <a:spLocks noChangeArrowheads="1"/>
          </p:cNvSpPr>
          <p:nvPr/>
        </p:nvSpPr>
        <p:spPr bwMode="auto">
          <a:xfrm>
            <a:off x="4521200" y="704850"/>
            <a:ext cx="424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" i="1">
                <a:latin typeface="Times New Roman" pitchFamily="18" charset="0"/>
              </a:rPr>
              <a:t>g</a:t>
            </a:r>
            <a:r>
              <a:rPr lang="es-ES" i="1" baseline="-25000">
                <a:latin typeface="Times New Roman" pitchFamily="18" charset="0"/>
              </a:rPr>
              <a:t>e</a:t>
            </a:r>
            <a:r>
              <a:rPr lang="es-ES"/>
              <a:t> = (</a:t>
            </a:r>
            <a:r>
              <a:rPr lang="es-ES" i="1">
                <a:latin typeface="Times New Roman" pitchFamily="18" charset="0"/>
              </a:rPr>
              <a:t>c</a:t>
            </a:r>
            <a:r>
              <a:rPr lang="es-ES" i="1" baseline="-25000">
                <a:latin typeface="Times New Roman" pitchFamily="18" charset="0"/>
              </a:rPr>
              <a:t>u</a:t>
            </a:r>
            <a:r>
              <a:rPr lang="es-ES"/>
              <a:t>+ </a:t>
            </a:r>
            <a:r>
              <a:rPr lang="es-ES" i="1"/>
              <a:t>c</a:t>
            </a:r>
            <a:r>
              <a:rPr lang="es-ES" i="1" baseline="-25000"/>
              <a:t>v</a:t>
            </a:r>
            <a:r>
              <a:rPr lang="es-ES"/>
              <a:t>)</a:t>
            </a:r>
            <a:r>
              <a:rPr lang="es-ES" i="1">
                <a:latin typeface="Times New Roman" pitchFamily="18" charset="0"/>
              </a:rPr>
              <a:t>coeff</a:t>
            </a:r>
            <a:r>
              <a:rPr lang="es-ES"/>
              <a:t> , </a:t>
            </a:r>
            <a:r>
              <a:rPr lang="es-ES" i="1">
                <a:latin typeface="Times New Roman" pitchFamily="18" charset="0"/>
              </a:rPr>
              <a:t>e</a:t>
            </a:r>
            <a:r>
              <a:rPr lang="es-ES">
                <a:latin typeface="Times New Roman" pitchFamily="18" charset="0"/>
              </a:rPr>
              <a:t>=(</a:t>
            </a:r>
            <a:r>
              <a:rPr lang="es-ES" i="1">
                <a:latin typeface="Times New Roman" pitchFamily="18" charset="0"/>
              </a:rPr>
              <a:t>u</a:t>
            </a:r>
            <a:r>
              <a:rPr lang="es-ES">
                <a:latin typeface="Times New Roman" pitchFamily="18" charset="0"/>
              </a:rPr>
              <a:t>,</a:t>
            </a:r>
            <a:r>
              <a:rPr lang="es-ES" i="1">
                <a:latin typeface="Times New Roman" pitchFamily="18" charset="0"/>
              </a:rPr>
              <a:t>v</a:t>
            </a:r>
            <a:r>
              <a:rPr lang="es-ES">
                <a:latin typeface="Times New Roman" pitchFamily="18" charset="0"/>
              </a:rPr>
              <a:t>);  </a:t>
            </a:r>
            <a:r>
              <a:rPr lang="es-ES" i="1">
                <a:latin typeface="Times New Roman" pitchFamily="18" charset="0"/>
              </a:rPr>
              <a:t>coeff</a:t>
            </a:r>
            <a:r>
              <a:rPr lang="es-ES"/>
              <a:t> = 0.15 </a:t>
            </a:r>
            <a:br>
              <a:rPr lang="es-ES"/>
            </a:b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0"/>
            <a:ext cx="7772400" cy="676275"/>
          </a:xfrm>
        </p:spPr>
        <p:txBody>
          <a:bodyPr/>
          <a:lstStyle/>
          <a:p>
            <a:pPr eaLnBrk="1" hangingPunct="1"/>
            <a:r>
              <a:rPr lang="en-US" smtClean="0"/>
              <a:t>Formulation I</a:t>
            </a:r>
            <a:endParaRPr lang="es-ES" smtClean="0"/>
          </a:p>
        </p:txBody>
      </p:sp>
      <p:graphicFrame>
        <p:nvGraphicFramePr>
          <p:cNvPr id="45059" name="Object 3"/>
          <p:cNvGraphicFramePr>
            <a:graphicFrameLocks noChangeAspect="1"/>
          </p:cNvGraphicFramePr>
          <p:nvPr/>
        </p:nvGraphicFramePr>
        <p:xfrm>
          <a:off x="2482850" y="1366838"/>
          <a:ext cx="3721100" cy="4508500"/>
        </p:xfrm>
        <a:graphic>
          <a:graphicData uri="http://schemas.openxmlformats.org/presentationml/2006/ole">
            <p:oleObj spid="_x0000_s45059" name="Ecuación" r:id="rId3" imgW="3720960" imgH="4508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083" name="Object 3"/>
          <p:cNvGraphicFramePr>
            <a:graphicFrameLocks noChangeAspect="1"/>
          </p:cNvGraphicFramePr>
          <p:nvPr/>
        </p:nvGraphicFramePr>
        <p:xfrm>
          <a:off x="501650" y="1177925"/>
          <a:ext cx="4521200" cy="4152900"/>
        </p:xfrm>
        <a:graphic>
          <a:graphicData uri="http://schemas.openxmlformats.org/presentationml/2006/ole">
            <p:oleObj spid="_x0000_s46083" name="Ecuación" r:id="rId3" imgW="4520880" imgH="4152600" progId="Equation.3">
              <p:embed/>
            </p:oleObj>
          </a:graphicData>
        </a:graphic>
      </p:graphicFrame>
      <p:sp>
        <p:nvSpPr>
          <p:cNvPr id="5" name="Title 1"/>
          <p:cNvSpPr>
            <a:spLocks noGrp="1"/>
          </p:cNvSpPr>
          <p:nvPr>
            <p:ph type="ctrTitle" idx="4294967295"/>
          </p:nvPr>
        </p:nvSpPr>
        <p:spPr>
          <a:xfrm>
            <a:off x="501650" y="0"/>
            <a:ext cx="6711950" cy="5715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dirty="0" smtClean="0"/>
              <a:t>Formulation II </a:t>
            </a:r>
            <a:endParaRPr lang="es-ES" dirty="0"/>
          </a:p>
        </p:txBody>
      </p:sp>
      <p:sp>
        <p:nvSpPr>
          <p:cNvPr id="46105" name="AutoShape 12"/>
          <p:cNvSpPr>
            <a:spLocks noChangeArrowheads="1"/>
          </p:cNvSpPr>
          <p:nvPr/>
        </p:nvSpPr>
        <p:spPr bwMode="auto">
          <a:xfrm>
            <a:off x="4137025" y="1930400"/>
            <a:ext cx="355600" cy="3302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8A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46106" name="Rectangle 15"/>
          <p:cNvSpPr>
            <a:spLocks noChangeArrowheads="1"/>
          </p:cNvSpPr>
          <p:nvPr/>
        </p:nvSpPr>
        <p:spPr bwMode="auto">
          <a:xfrm>
            <a:off x="501650" y="1812925"/>
            <a:ext cx="5705475" cy="6731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graphicFrame>
        <p:nvGraphicFramePr>
          <p:cNvPr id="3075" name="Object 15"/>
          <p:cNvGraphicFramePr>
            <a:graphicFrameLocks noChangeAspect="1"/>
          </p:cNvGraphicFramePr>
          <p:nvPr/>
        </p:nvGraphicFramePr>
        <p:xfrm>
          <a:off x="800100" y="1857375"/>
          <a:ext cx="4940300" cy="584200"/>
        </p:xfrm>
        <a:graphic>
          <a:graphicData uri="http://schemas.openxmlformats.org/presentationml/2006/ole">
            <p:oleObj spid="_x0000_s46095" name="Ecuación" r:id="rId4" imgW="4940280" imgH="583920" progId="Equation.3">
              <p:embed/>
            </p:oleObj>
          </a:graphicData>
        </a:graphic>
      </p:graphicFrame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7874000" y="1857375"/>
            <a:ext cx="21082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>
                <a:solidFill>
                  <a:srgbClr val="008A00"/>
                </a:solidFill>
              </a:rPr>
              <a:t>Separate</a:t>
            </a:r>
          </a:p>
          <a:p>
            <a:pPr>
              <a:spcBef>
                <a:spcPct val="50000"/>
              </a:spcBef>
            </a:pPr>
            <a:endParaRPr lang="es-ES_tradnl">
              <a:solidFill>
                <a:srgbClr val="008A00"/>
              </a:solidFill>
            </a:endParaRPr>
          </a:p>
        </p:txBody>
      </p:sp>
      <p:graphicFrame>
        <p:nvGraphicFramePr>
          <p:cNvPr id="2" name="Object 22"/>
          <p:cNvGraphicFramePr>
            <a:graphicFrameLocks noChangeAspect="1"/>
          </p:cNvGraphicFramePr>
          <p:nvPr/>
        </p:nvGraphicFramePr>
        <p:xfrm>
          <a:off x="6562725" y="3200400"/>
          <a:ext cx="2362200" cy="582613"/>
        </p:xfrm>
        <a:graphic>
          <a:graphicData uri="http://schemas.openxmlformats.org/presentationml/2006/ole">
            <p:oleObj spid="_x0000_s46102" name="Ecuación" r:id="rId5" imgW="3708360" imgH="583920" progId="Equation.3">
              <p:embed/>
            </p:oleObj>
          </a:graphicData>
        </a:graphic>
      </p:graphicFrame>
      <p:graphicFrame>
        <p:nvGraphicFramePr>
          <p:cNvPr id="46103" name="Object 23"/>
          <p:cNvGraphicFramePr>
            <a:graphicFrameLocks noChangeAspect="1"/>
          </p:cNvGraphicFramePr>
          <p:nvPr/>
        </p:nvGraphicFramePr>
        <p:xfrm>
          <a:off x="6076950" y="2962275"/>
          <a:ext cx="565150" cy="330200"/>
        </p:xfrm>
        <a:graphic>
          <a:graphicData uri="http://schemas.openxmlformats.org/presentationml/2006/ole">
            <p:oleObj spid="_x0000_s46103" name="Ecuación" r:id="rId6" imgW="622080" imgH="330120" progId="Equation.3">
              <p:embed/>
            </p:oleObj>
          </a:graphicData>
        </a:graphic>
      </p:graphicFrame>
      <p:sp>
        <p:nvSpPr>
          <p:cNvPr id="46104" name="Text Box 10"/>
          <p:cNvSpPr txBox="1">
            <a:spLocks noChangeArrowheads="1"/>
          </p:cNvSpPr>
          <p:nvPr/>
        </p:nvSpPr>
        <p:spPr bwMode="auto">
          <a:xfrm>
            <a:off x="5022850" y="2811463"/>
            <a:ext cx="42862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/>
              <a:t>Given                    </a:t>
            </a:r>
          </a:p>
          <a:p>
            <a:pPr>
              <a:spcBef>
                <a:spcPct val="50000"/>
              </a:spcBef>
            </a:pPr>
            <a:r>
              <a:rPr lang="es-ES_tradnl"/>
              <a:t>¿</a:t>
            </a:r>
            <a:r>
              <a:rPr lang="es-ES_tradnl">
                <a:sym typeface="Symbol" pitchFamily="18" charset="2"/>
              </a:rPr>
              <a:t></a:t>
            </a:r>
            <a:r>
              <a:rPr lang="es-ES_tradnl" i="1">
                <a:latin typeface="Times New Roman" pitchFamily="18" charset="0"/>
              </a:rPr>
              <a:t>k</a:t>
            </a:r>
            <a:r>
              <a:rPr lang="es-ES_tradnl">
                <a:sym typeface="Symbol" pitchFamily="18" charset="2"/>
              </a:rPr>
              <a:t></a:t>
            </a:r>
            <a:r>
              <a:rPr lang="es-ES_tradnl" i="1">
                <a:latin typeface="Times New Roman" pitchFamily="18" charset="0"/>
                <a:sym typeface="Symbol" pitchFamily="18" charset="2"/>
              </a:rPr>
              <a:t>K</a:t>
            </a:r>
            <a:r>
              <a:rPr lang="es-ES_tradnl">
                <a:sym typeface="Symbol" pitchFamily="18" charset="2"/>
              </a:rPr>
              <a:t>, </a:t>
            </a:r>
            <a:r>
              <a:rPr lang="es-ES_tradnl" i="1">
                <a:latin typeface="Times New Roman" pitchFamily="18" charset="0"/>
                <a:sym typeface="Symbol" pitchFamily="18" charset="2"/>
              </a:rPr>
              <a:t>h</a:t>
            </a:r>
            <a:r>
              <a:rPr lang="es-ES_tradnl">
                <a:sym typeface="Symbol" pitchFamily="18" charset="2"/>
              </a:rPr>
              <a:t> t.q.</a:t>
            </a:r>
            <a:r>
              <a:rPr lang="es-ES_tradnl"/>
              <a:t> 			?    </a:t>
            </a: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5457825" y="4292600"/>
            <a:ext cx="2817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>
                <a:solidFill>
                  <a:srgbClr val="008A00"/>
                </a:solidFill>
              </a:rPr>
              <a:t>Brute force:</a:t>
            </a:r>
            <a:r>
              <a:rPr lang="es-ES_tradnl"/>
              <a:t> |K||E| (O(|V</a:t>
            </a:r>
            <a:r>
              <a:rPr lang="es-ES_tradnl" baseline="30000"/>
              <a:t>4</a:t>
            </a:r>
            <a:r>
              <a:rPr lang="es-ES_tradnl"/>
              <a:t>|)</a:t>
            </a:r>
          </a:p>
        </p:txBody>
      </p:sp>
      <p:sp>
        <p:nvSpPr>
          <p:cNvPr id="4" name="Line 26"/>
          <p:cNvSpPr>
            <a:spLocks noChangeShapeType="1"/>
          </p:cNvSpPr>
          <p:nvPr/>
        </p:nvSpPr>
        <p:spPr bwMode="auto">
          <a:xfrm flipH="1">
            <a:off x="6562725" y="2095500"/>
            <a:ext cx="1301750" cy="0"/>
          </a:xfrm>
          <a:prstGeom prst="line">
            <a:avLst/>
          </a:prstGeom>
          <a:noFill/>
          <a:ln w="9525">
            <a:solidFill>
              <a:srgbClr val="008A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6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6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6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9" grpId="0"/>
      <p:bldP spid="46104" grpId="0"/>
      <p:bldP spid="3" grpId="0"/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4727575" y="2222500"/>
            <a:ext cx="10287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600">
                <a:latin typeface="Symbol" pitchFamily="18" charset="2"/>
              </a:rPr>
              <a:t>p</a:t>
            </a:r>
            <a:r>
              <a:rPr lang="es-ES" sz="1600">
                <a:latin typeface="Arial Narrow" pitchFamily="34" charset="0"/>
              </a:rPr>
              <a:t>x </a:t>
            </a:r>
            <a:r>
              <a:rPr lang="es-ES" sz="1600">
                <a:latin typeface="Arial Narrow" pitchFamily="34" charset="0"/>
                <a:sym typeface="Symbol" pitchFamily="18" charset="2"/>
              </a:rPr>
              <a:t> </a:t>
            </a:r>
            <a:r>
              <a:rPr lang="es-ES" sz="1600">
                <a:latin typeface="Symbol" pitchFamily="18" charset="2"/>
              </a:rPr>
              <a:t>p</a:t>
            </a:r>
            <a:r>
              <a:rPr lang="es-ES" sz="1600" baseline="-25000">
                <a:latin typeface="Arial Narrow" pitchFamily="34" charset="0"/>
              </a:rPr>
              <a:t>0</a:t>
            </a:r>
          </a:p>
        </p:txBody>
      </p:sp>
      <p:sp>
        <p:nvSpPr>
          <p:cNvPr id="64515" name="Freeform 3"/>
          <p:cNvSpPr>
            <a:spLocks/>
          </p:cNvSpPr>
          <p:nvPr/>
        </p:nvSpPr>
        <p:spPr bwMode="auto">
          <a:xfrm>
            <a:off x="3019425" y="3022600"/>
            <a:ext cx="2070100" cy="2032000"/>
          </a:xfrm>
          <a:custGeom>
            <a:avLst/>
            <a:gdLst/>
            <a:ahLst/>
            <a:cxnLst>
              <a:cxn ang="0">
                <a:pos x="8" y="1280"/>
              </a:cxn>
              <a:cxn ang="0">
                <a:pos x="0" y="840"/>
              </a:cxn>
              <a:cxn ang="0">
                <a:pos x="440" y="408"/>
              </a:cxn>
              <a:cxn ang="0">
                <a:pos x="888" y="0"/>
              </a:cxn>
              <a:cxn ang="0">
                <a:pos x="1296" y="408"/>
              </a:cxn>
              <a:cxn ang="0">
                <a:pos x="1304" y="1280"/>
              </a:cxn>
              <a:cxn ang="0">
                <a:pos x="8" y="1280"/>
              </a:cxn>
            </a:cxnLst>
            <a:rect l="0" t="0" r="r" b="b"/>
            <a:pathLst>
              <a:path w="1304" h="1280">
                <a:moveTo>
                  <a:pt x="8" y="1280"/>
                </a:moveTo>
                <a:lnTo>
                  <a:pt x="0" y="840"/>
                </a:lnTo>
                <a:lnTo>
                  <a:pt x="440" y="408"/>
                </a:lnTo>
                <a:lnTo>
                  <a:pt x="888" y="0"/>
                </a:lnTo>
                <a:lnTo>
                  <a:pt x="1296" y="408"/>
                </a:lnTo>
                <a:lnTo>
                  <a:pt x="1304" y="1280"/>
                </a:lnTo>
                <a:lnTo>
                  <a:pt x="8" y="1280"/>
                </a:lnTo>
                <a:close/>
              </a:path>
            </a:pathLst>
          </a:custGeom>
          <a:solidFill>
            <a:srgbClr val="FFFFCC"/>
          </a:solidFill>
          <a:ln w="9525" cap="flat" cmpd="sng">
            <a:solidFill>
              <a:srgbClr val="996600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s-ES_tradnl"/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1920875" y="266700"/>
            <a:ext cx="5413375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 b="1">
                <a:solidFill>
                  <a:srgbClr val="CC3300"/>
                </a:solidFill>
                <a:latin typeface="Calibri" pitchFamily="34" charset="0"/>
              </a:rPr>
              <a:t>Separation problem</a:t>
            </a: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1130300" y="1028700"/>
            <a:ext cx="6924675" cy="609600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>
                <a:latin typeface="Calibri" pitchFamily="34" charset="0"/>
              </a:rPr>
              <a:t>Given a polyhedron P and a point x*, to identify if x*</a:t>
            </a:r>
            <a:r>
              <a:rPr lang="es-ES" sz="1600">
                <a:latin typeface="Calibri" pitchFamily="34" charset="0"/>
                <a:sym typeface="Symbol" pitchFamily="18" charset="2"/>
              </a:rPr>
              <a:t></a:t>
            </a:r>
            <a:r>
              <a:rPr lang="es-ES" sz="1600">
                <a:latin typeface="Calibri" pitchFamily="34" charset="0"/>
              </a:rPr>
              <a:t> P. If it does not, to find a valid inequality for P</a:t>
            </a:r>
            <a:r>
              <a:rPr lang="es-ES" sz="1600">
                <a:latin typeface="Arial Narrow" pitchFamily="34" charset="0"/>
              </a:rPr>
              <a:t>, </a:t>
            </a:r>
            <a:r>
              <a:rPr lang="es-ES" sz="1600">
                <a:latin typeface="Symbol" pitchFamily="18" charset="2"/>
              </a:rPr>
              <a:t>p</a:t>
            </a:r>
            <a:r>
              <a:rPr lang="es-ES" sz="1600">
                <a:latin typeface="Arial Narrow" pitchFamily="34" charset="0"/>
              </a:rPr>
              <a:t>x </a:t>
            </a:r>
            <a:r>
              <a:rPr lang="es-ES" sz="1600">
                <a:latin typeface="Arial Narrow" pitchFamily="34" charset="0"/>
                <a:sym typeface="Symbol" pitchFamily="18" charset="2"/>
              </a:rPr>
              <a:t> </a:t>
            </a:r>
            <a:r>
              <a:rPr lang="es-ES" sz="1600">
                <a:latin typeface="Symbol" pitchFamily="18" charset="2"/>
              </a:rPr>
              <a:t>p</a:t>
            </a:r>
            <a:r>
              <a:rPr lang="es-ES" sz="1600" baseline="-25000">
                <a:latin typeface="Arial Narrow" pitchFamily="34" charset="0"/>
              </a:rPr>
              <a:t>0</a:t>
            </a:r>
            <a:r>
              <a:rPr lang="es-ES" sz="1600">
                <a:latin typeface="Arial Narrow" pitchFamily="34" charset="0"/>
              </a:rPr>
              <a:t> </a:t>
            </a:r>
            <a:r>
              <a:rPr lang="es-ES" sz="1600">
                <a:latin typeface="Calibri" pitchFamily="34" charset="0"/>
              </a:rPr>
              <a:t>such that</a:t>
            </a:r>
            <a:r>
              <a:rPr lang="es-ES" sz="1600">
                <a:latin typeface="Arial Narrow" pitchFamily="34" charset="0"/>
              </a:rPr>
              <a:t> </a:t>
            </a:r>
            <a:r>
              <a:rPr lang="es-ES" sz="1600">
                <a:latin typeface="Symbol" pitchFamily="18" charset="2"/>
              </a:rPr>
              <a:t>p</a:t>
            </a:r>
            <a:r>
              <a:rPr lang="es-ES" sz="1600">
                <a:latin typeface="Arial Narrow" pitchFamily="34" charset="0"/>
              </a:rPr>
              <a:t>x*&gt;</a:t>
            </a:r>
            <a:r>
              <a:rPr lang="es-ES" sz="1600">
                <a:latin typeface="Symbol" pitchFamily="18" charset="2"/>
              </a:rPr>
              <a:t>p</a:t>
            </a:r>
            <a:r>
              <a:rPr lang="es-ES" sz="1600" baseline="-25000">
                <a:latin typeface="Arial Narrow" pitchFamily="34" charset="0"/>
              </a:rPr>
              <a:t>0</a:t>
            </a:r>
            <a:r>
              <a:rPr lang="es-ES" sz="1600">
                <a:latin typeface="Arial Narrow" pitchFamily="34" charset="0"/>
              </a:rPr>
              <a:t>.</a:t>
            </a:r>
            <a:endParaRPr lang="en-US" sz="1600">
              <a:latin typeface="Arial Narrow" pitchFamily="34" charset="0"/>
            </a:endParaRPr>
          </a:p>
        </p:txBody>
      </p:sp>
      <p:sp>
        <p:nvSpPr>
          <p:cNvPr id="64518" name="Oval 6"/>
          <p:cNvSpPr>
            <a:spLocks noChangeArrowheads="1"/>
          </p:cNvSpPr>
          <p:nvPr/>
        </p:nvSpPr>
        <p:spPr bwMode="auto">
          <a:xfrm>
            <a:off x="4524375" y="2806700"/>
            <a:ext cx="1270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_tradnl"/>
          </a:p>
        </p:txBody>
      </p:sp>
      <p:sp>
        <p:nvSpPr>
          <p:cNvPr id="64519" name="Oval 7"/>
          <p:cNvSpPr>
            <a:spLocks noChangeArrowheads="1"/>
          </p:cNvSpPr>
          <p:nvPr/>
        </p:nvSpPr>
        <p:spPr bwMode="auto">
          <a:xfrm>
            <a:off x="4314825" y="2651125"/>
            <a:ext cx="1270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_tradnl"/>
          </a:p>
        </p:txBody>
      </p:sp>
      <p:sp>
        <p:nvSpPr>
          <p:cNvPr id="64520" name="Oval 8"/>
          <p:cNvSpPr>
            <a:spLocks noChangeArrowheads="1"/>
          </p:cNvSpPr>
          <p:nvPr/>
        </p:nvSpPr>
        <p:spPr bwMode="auto">
          <a:xfrm>
            <a:off x="4381500" y="2936875"/>
            <a:ext cx="127000" cy="165100"/>
          </a:xfrm>
          <a:prstGeom prst="ellipse">
            <a:avLst/>
          </a:prstGeom>
          <a:solidFill>
            <a:srgbClr val="CC66FF"/>
          </a:solidFill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_tradnl"/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 flipV="1">
            <a:off x="2600325" y="2527300"/>
            <a:ext cx="2362200" cy="21971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s-ES_tradnl"/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>
            <a:off x="3863975" y="2609850"/>
            <a:ext cx="2184400" cy="15303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s-ES_tradnl"/>
          </a:p>
        </p:txBody>
      </p:sp>
      <p:grpSp>
        <p:nvGrpSpPr>
          <p:cNvPr id="64523" name="Group 11"/>
          <p:cNvGrpSpPr>
            <a:grpSpLocks/>
          </p:cNvGrpSpPr>
          <p:nvPr/>
        </p:nvGrpSpPr>
        <p:grpSpPr bwMode="auto">
          <a:xfrm>
            <a:off x="2701925" y="2536825"/>
            <a:ext cx="3162300" cy="2768600"/>
            <a:chOff x="1888" y="1790"/>
            <a:chExt cx="1992" cy="1744"/>
          </a:xfrm>
        </p:grpSpPr>
        <p:sp>
          <p:nvSpPr>
            <p:cNvPr id="64524" name="Line 12"/>
            <p:cNvSpPr>
              <a:spLocks noChangeShapeType="1"/>
            </p:cNvSpPr>
            <p:nvPr/>
          </p:nvSpPr>
          <p:spPr bwMode="auto">
            <a:xfrm>
              <a:off x="1960" y="3374"/>
              <a:ext cx="19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s-ES_tradnl"/>
            </a:p>
          </p:txBody>
        </p:sp>
        <p:sp>
          <p:nvSpPr>
            <p:cNvPr id="64525" name="Oval 13"/>
            <p:cNvSpPr>
              <a:spLocks noChangeArrowheads="1"/>
            </p:cNvSpPr>
            <p:nvPr/>
          </p:nvSpPr>
          <p:spPr bwMode="auto">
            <a:xfrm>
              <a:off x="2076" y="291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_tradnl"/>
            </a:p>
          </p:txBody>
        </p:sp>
        <p:sp>
          <p:nvSpPr>
            <p:cNvPr id="64526" name="Oval 14"/>
            <p:cNvSpPr>
              <a:spLocks noChangeArrowheads="1"/>
            </p:cNvSpPr>
            <p:nvPr/>
          </p:nvSpPr>
          <p:spPr bwMode="auto">
            <a:xfrm>
              <a:off x="2504" y="291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_tradnl"/>
            </a:p>
          </p:txBody>
        </p:sp>
        <p:sp>
          <p:nvSpPr>
            <p:cNvPr id="64527" name="Oval 15"/>
            <p:cNvSpPr>
              <a:spLocks noChangeArrowheads="1"/>
            </p:cNvSpPr>
            <p:nvPr/>
          </p:nvSpPr>
          <p:spPr bwMode="auto">
            <a:xfrm>
              <a:off x="3356" y="247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_tradnl"/>
            </a:p>
          </p:txBody>
        </p:sp>
        <p:sp>
          <p:nvSpPr>
            <p:cNvPr id="64528" name="Line 16"/>
            <p:cNvSpPr>
              <a:spLocks noChangeShapeType="1"/>
            </p:cNvSpPr>
            <p:nvPr/>
          </p:nvSpPr>
          <p:spPr bwMode="auto">
            <a:xfrm>
              <a:off x="2088" y="2150"/>
              <a:ext cx="0" cy="1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s-ES_tradnl"/>
            </a:p>
          </p:txBody>
        </p:sp>
        <p:sp>
          <p:nvSpPr>
            <p:cNvPr id="64529" name="Line 17"/>
            <p:cNvSpPr>
              <a:spLocks noChangeShapeType="1"/>
            </p:cNvSpPr>
            <p:nvPr/>
          </p:nvSpPr>
          <p:spPr bwMode="auto">
            <a:xfrm flipV="1">
              <a:off x="1888" y="1790"/>
              <a:ext cx="1160" cy="1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s-ES_tradnl"/>
            </a:p>
          </p:txBody>
        </p:sp>
        <p:sp>
          <p:nvSpPr>
            <p:cNvPr id="64530" name="Line 18"/>
            <p:cNvSpPr>
              <a:spLocks noChangeShapeType="1"/>
            </p:cNvSpPr>
            <p:nvPr/>
          </p:nvSpPr>
          <p:spPr bwMode="auto">
            <a:xfrm>
              <a:off x="2894" y="1874"/>
              <a:ext cx="888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s-ES_tradnl"/>
            </a:p>
          </p:txBody>
        </p:sp>
        <p:sp>
          <p:nvSpPr>
            <p:cNvPr id="64531" name="Line 19"/>
            <p:cNvSpPr>
              <a:spLocks noChangeShapeType="1"/>
            </p:cNvSpPr>
            <p:nvPr/>
          </p:nvSpPr>
          <p:spPr bwMode="auto">
            <a:xfrm>
              <a:off x="3448" y="1894"/>
              <a:ext cx="352" cy="1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s-ES_tradnl"/>
            </a:p>
          </p:txBody>
        </p:sp>
        <p:sp>
          <p:nvSpPr>
            <p:cNvPr id="64532" name="Oval 20"/>
            <p:cNvSpPr>
              <a:spLocks noChangeArrowheads="1"/>
            </p:cNvSpPr>
            <p:nvPr/>
          </p:nvSpPr>
          <p:spPr bwMode="auto">
            <a:xfrm>
              <a:off x="2076" y="3340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_tradnl"/>
            </a:p>
          </p:txBody>
        </p:sp>
        <p:sp>
          <p:nvSpPr>
            <p:cNvPr id="64533" name="Oval 21"/>
            <p:cNvSpPr>
              <a:spLocks noChangeArrowheads="1"/>
            </p:cNvSpPr>
            <p:nvPr/>
          </p:nvSpPr>
          <p:spPr bwMode="auto">
            <a:xfrm>
              <a:off x="3356" y="3340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_tradnl"/>
            </a:p>
          </p:txBody>
        </p:sp>
        <p:sp>
          <p:nvSpPr>
            <p:cNvPr id="64534" name="Oval 22"/>
            <p:cNvSpPr>
              <a:spLocks noChangeArrowheads="1"/>
            </p:cNvSpPr>
            <p:nvPr/>
          </p:nvSpPr>
          <p:spPr bwMode="auto">
            <a:xfrm>
              <a:off x="2504" y="247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_tradnl"/>
            </a:p>
          </p:txBody>
        </p:sp>
        <p:sp>
          <p:nvSpPr>
            <p:cNvPr id="64535" name="Oval 23"/>
            <p:cNvSpPr>
              <a:spLocks noChangeArrowheads="1"/>
            </p:cNvSpPr>
            <p:nvPr/>
          </p:nvSpPr>
          <p:spPr bwMode="auto">
            <a:xfrm>
              <a:off x="2960" y="247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_tradnl"/>
            </a:p>
          </p:txBody>
        </p:sp>
        <p:sp>
          <p:nvSpPr>
            <p:cNvPr id="64536" name="Oval 24"/>
            <p:cNvSpPr>
              <a:spLocks noChangeArrowheads="1"/>
            </p:cNvSpPr>
            <p:nvPr/>
          </p:nvSpPr>
          <p:spPr bwMode="auto">
            <a:xfrm>
              <a:off x="3356" y="291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_tradnl"/>
            </a:p>
          </p:txBody>
        </p:sp>
        <p:sp>
          <p:nvSpPr>
            <p:cNvPr id="64537" name="Oval 25"/>
            <p:cNvSpPr>
              <a:spLocks noChangeArrowheads="1"/>
            </p:cNvSpPr>
            <p:nvPr/>
          </p:nvSpPr>
          <p:spPr bwMode="auto">
            <a:xfrm>
              <a:off x="2960" y="2070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_tradnl"/>
            </a:p>
          </p:txBody>
        </p:sp>
        <p:sp>
          <p:nvSpPr>
            <p:cNvPr id="64538" name="Oval 26"/>
            <p:cNvSpPr>
              <a:spLocks noChangeArrowheads="1"/>
            </p:cNvSpPr>
            <p:nvPr/>
          </p:nvSpPr>
          <p:spPr bwMode="auto">
            <a:xfrm>
              <a:off x="2960" y="291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_tradnl"/>
            </a:p>
          </p:txBody>
        </p:sp>
        <p:sp>
          <p:nvSpPr>
            <p:cNvPr id="64539" name="Oval 27"/>
            <p:cNvSpPr>
              <a:spLocks noChangeArrowheads="1"/>
            </p:cNvSpPr>
            <p:nvPr/>
          </p:nvSpPr>
          <p:spPr bwMode="auto">
            <a:xfrm>
              <a:off x="2504" y="3340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_tradnl"/>
            </a:p>
          </p:txBody>
        </p:sp>
        <p:sp>
          <p:nvSpPr>
            <p:cNvPr id="64540" name="Oval 28"/>
            <p:cNvSpPr>
              <a:spLocks noChangeArrowheads="1"/>
            </p:cNvSpPr>
            <p:nvPr/>
          </p:nvSpPr>
          <p:spPr bwMode="auto">
            <a:xfrm>
              <a:off x="2960" y="3340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_tradnl"/>
            </a:p>
          </p:txBody>
        </p:sp>
      </p:grpSp>
      <p:sp>
        <p:nvSpPr>
          <p:cNvPr id="64541" name="Text Box 29"/>
          <p:cNvSpPr txBox="1">
            <a:spLocks noChangeArrowheads="1"/>
          </p:cNvSpPr>
          <p:nvPr/>
        </p:nvSpPr>
        <p:spPr bwMode="auto">
          <a:xfrm>
            <a:off x="4229100" y="2390775"/>
            <a:ext cx="3429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400">
                <a:solidFill>
                  <a:schemeClr val="tx2"/>
                </a:solidFill>
                <a:latin typeface="Arial Narrow" pitchFamily="34" charset="0"/>
              </a:rPr>
              <a:t>x*</a:t>
            </a:r>
          </a:p>
        </p:txBody>
      </p:sp>
      <p:sp>
        <p:nvSpPr>
          <p:cNvPr id="64542" name="Text Box 30"/>
          <p:cNvSpPr txBox="1">
            <a:spLocks noChangeArrowheads="1"/>
          </p:cNvSpPr>
          <p:nvPr/>
        </p:nvSpPr>
        <p:spPr bwMode="auto">
          <a:xfrm>
            <a:off x="4565650" y="2717800"/>
            <a:ext cx="3429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400">
                <a:solidFill>
                  <a:schemeClr val="tx2"/>
                </a:solidFill>
                <a:latin typeface="Arial Narrow" pitchFamily="34" charset="0"/>
              </a:rPr>
              <a:t>x*</a:t>
            </a:r>
          </a:p>
        </p:txBody>
      </p:sp>
      <p:sp>
        <p:nvSpPr>
          <p:cNvPr id="64543" name="Text Box 31"/>
          <p:cNvSpPr txBox="1">
            <a:spLocks noChangeArrowheads="1"/>
          </p:cNvSpPr>
          <p:nvPr/>
        </p:nvSpPr>
        <p:spPr bwMode="auto">
          <a:xfrm>
            <a:off x="3438525" y="2286000"/>
            <a:ext cx="10287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600">
                <a:latin typeface="Symbol" pitchFamily="18" charset="2"/>
              </a:rPr>
              <a:t>p</a:t>
            </a:r>
            <a:r>
              <a:rPr lang="es-ES" sz="1600">
                <a:latin typeface="Arial Narrow" pitchFamily="34" charset="0"/>
              </a:rPr>
              <a:t>x </a:t>
            </a:r>
            <a:r>
              <a:rPr lang="es-ES" sz="1600">
                <a:latin typeface="Arial Narrow" pitchFamily="34" charset="0"/>
                <a:sym typeface="Symbol" pitchFamily="18" charset="2"/>
              </a:rPr>
              <a:t> </a:t>
            </a:r>
            <a:r>
              <a:rPr lang="es-ES" sz="1600">
                <a:latin typeface="Symbol" pitchFamily="18" charset="2"/>
              </a:rPr>
              <a:t>p</a:t>
            </a:r>
            <a:r>
              <a:rPr lang="es-ES" sz="1600" baseline="-25000">
                <a:latin typeface="Arial Narrow" pitchFamily="34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4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64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500"/>
                                        <p:tgtEl>
                                          <p:spTgt spid="645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" dur="5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64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64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64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 autoUpdateAnimBg="0"/>
      <p:bldP spid="64514" grpId="1"/>
      <p:bldP spid="64515" grpId="0" animBg="1"/>
      <p:bldP spid="64516" grpId="0"/>
      <p:bldP spid="64517" grpId="0" animBg="1" autoUpdateAnimBg="0"/>
      <p:bldP spid="64518" grpId="0" animBg="1"/>
      <p:bldP spid="64519" grpId="0" animBg="1"/>
      <p:bldP spid="64519" grpId="1" animBg="1"/>
      <p:bldP spid="64520" grpId="0" animBg="1"/>
      <p:bldP spid="64521" grpId="0" animBg="1"/>
      <p:bldP spid="64522" grpId="0" animBg="1"/>
      <p:bldP spid="64541" grpId="0" autoUpdateAnimBg="0"/>
      <p:bldP spid="64541" grpId="1"/>
      <p:bldP spid="64542" grpId="0" autoUpdateAnimBg="0"/>
      <p:bldP spid="64543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9" name="Rectangle 23"/>
          <p:cNvSpPr>
            <a:spLocks noChangeArrowheads="1"/>
          </p:cNvSpPr>
          <p:nvPr/>
        </p:nvSpPr>
        <p:spPr bwMode="auto">
          <a:xfrm>
            <a:off x="2997200" y="1460500"/>
            <a:ext cx="3009900" cy="6096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7670" name="Rectangle 8"/>
          <p:cNvSpPr>
            <a:spLocks noGrp="1"/>
          </p:cNvSpPr>
          <p:nvPr>
            <p:ph type="title" sz="quarter"/>
          </p:nvPr>
        </p:nvSpPr>
        <p:spPr>
          <a:xfrm>
            <a:off x="431800" y="0"/>
            <a:ext cx="8229600" cy="533400"/>
          </a:xfrm>
        </p:spPr>
        <p:txBody>
          <a:bodyPr/>
          <a:lstStyle/>
          <a:p>
            <a:r>
              <a:rPr lang="es-ES_tradnl" smtClean="0"/>
              <a:t>Separation of constraints </a:t>
            </a:r>
          </a:p>
        </p:txBody>
      </p:sp>
      <p:graphicFrame>
        <p:nvGraphicFramePr>
          <p:cNvPr id="3075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996950" y="3536950"/>
          <a:ext cx="6416675" cy="730250"/>
        </p:xfrm>
        <a:graphic>
          <a:graphicData uri="http://schemas.openxmlformats.org/presentationml/2006/ole">
            <p:oleObj spid="_x0000_s27652" name="Ecuación" r:id="rId3" imgW="8038800" imgH="914400" progId="Equation.3">
              <p:embed/>
            </p:oleObj>
          </a:graphicData>
        </a:graphic>
      </p:graphicFrame>
      <p:graphicFrame>
        <p:nvGraphicFramePr>
          <p:cNvPr id="2" name="Object 7"/>
          <p:cNvGraphicFramePr>
            <a:graphicFrameLocks noChangeAspect="1"/>
          </p:cNvGraphicFramePr>
          <p:nvPr>
            <p:ph sz="quarter" idx="2"/>
          </p:nvPr>
        </p:nvGraphicFramePr>
        <p:xfrm>
          <a:off x="2546350" y="1460500"/>
          <a:ext cx="3708400" cy="609600"/>
        </p:xfrm>
        <a:graphic>
          <a:graphicData uri="http://schemas.openxmlformats.org/presentationml/2006/ole">
            <p:oleObj spid="_x0000_s27655" name="Ecuación" r:id="rId4" imgW="3708360" imgH="609480" progId="Equation.3">
              <p:embed/>
            </p:oleObj>
          </a:graphicData>
        </a:graphic>
      </p:graphicFrame>
      <p:graphicFrame>
        <p:nvGraphicFramePr>
          <p:cNvPr id="27659" name="Object 11"/>
          <p:cNvGraphicFramePr>
            <a:graphicFrameLocks noChangeAspect="1"/>
          </p:cNvGraphicFramePr>
          <p:nvPr>
            <p:ph sz="quarter" idx="3"/>
          </p:nvPr>
        </p:nvGraphicFramePr>
        <p:xfrm>
          <a:off x="1244600" y="879475"/>
          <a:ext cx="622300" cy="330200"/>
        </p:xfrm>
        <a:graphic>
          <a:graphicData uri="http://schemas.openxmlformats.org/presentationml/2006/ole">
            <p:oleObj spid="_x0000_s27659" name="Ecuación" r:id="rId5" imgW="622080" imgH="330120" progId="Equation.3">
              <p:embed/>
            </p:oleObj>
          </a:graphicData>
        </a:graphic>
      </p:graphicFrame>
      <p:sp>
        <p:nvSpPr>
          <p:cNvPr id="27671" name="Text Box 10"/>
          <p:cNvSpPr txBox="1">
            <a:spLocks noChangeArrowheads="1"/>
          </p:cNvSpPr>
          <p:nvPr/>
        </p:nvSpPr>
        <p:spPr bwMode="auto">
          <a:xfrm>
            <a:off x="260350" y="842963"/>
            <a:ext cx="5994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dirty="0" err="1">
                <a:latin typeface="+mn-lt"/>
              </a:rPr>
              <a:t>Given</a:t>
            </a:r>
            <a:r>
              <a:rPr lang="es-ES_tradnl" dirty="0"/>
              <a:t>                    </a:t>
            </a:r>
            <a:r>
              <a:rPr lang="es-ES_tradnl" dirty="0" err="1">
                <a:latin typeface="+mn-lt"/>
              </a:rPr>
              <a:t>to</a:t>
            </a:r>
            <a:r>
              <a:rPr lang="es-ES_tradnl" dirty="0">
                <a:latin typeface="+mn-lt"/>
              </a:rPr>
              <a:t> </a:t>
            </a:r>
            <a:r>
              <a:rPr lang="es-ES_tradnl" dirty="0" err="1">
                <a:latin typeface="+mn-lt"/>
              </a:rPr>
              <a:t>know</a:t>
            </a:r>
            <a:r>
              <a:rPr lang="es-ES_tradnl" dirty="0">
                <a:latin typeface="+mn-lt"/>
              </a:rPr>
              <a:t> </a:t>
            </a:r>
            <a:r>
              <a:rPr lang="es-ES_tradnl" dirty="0" err="1">
                <a:latin typeface="+mn-lt"/>
              </a:rPr>
              <a:t>if</a:t>
            </a:r>
            <a:r>
              <a:rPr lang="es-ES_tradnl" dirty="0">
                <a:latin typeface="+mn-lt"/>
              </a:rPr>
              <a:t> </a:t>
            </a:r>
            <a:r>
              <a:rPr lang="es-ES_tradnl" dirty="0" err="1">
                <a:latin typeface="+mn-lt"/>
              </a:rPr>
              <a:t>there</a:t>
            </a:r>
            <a:r>
              <a:rPr lang="es-ES_tradnl" dirty="0">
                <a:latin typeface="+mn-lt"/>
              </a:rPr>
              <a:t> </a:t>
            </a:r>
            <a:r>
              <a:rPr lang="es-ES_tradnl" dirty="0" err="1">
                <a:latin typeface="+mn-lt"/>
              </a:rPr>
              <a:t>exists</a:t>
            </a:r>
            <a:r>
              <a:rPr lang="es-ES_tradnl" dirty="0">
                <a:latin typeface="+mn-lt"/>
              </a:rPr>
              <a:t> </a:t>
            </a:r>
            <a:r>
              <a:rPr lang="es-ES_tradnl" i="1" dirty="0" err="1">
                <a:latin typeface="Times New Roman" pitchFamily="18" charset="0"/>
              </a:rPr>
              <a:t>k</a:t>
            </a:r>
            <a:r>
              <a:rPr lang="es-ES_tradnl" dirty="0" err="1">
                <a:sym typeface="Symbol" pitchFamily="18" charset="2"/>
              </a:rPr>
              <a:t></a:t>
            </a:r>
            <a:r>
              <a:rPr lang="es-ES_tradnl" i="1" dirty="0" err="1">
                <a:latin typeface="Times New Roman" pitchFamily="18" charset="0"/>
                <a:sym typeface="Symbol" pitchFamily="18" charset="2"/>
              </a:rPr>
              <a:t>K</a:t>
            </a:r>
            <a:r>
              <a:rPr lang="es-ES_tradnl" dirty="0">
                <a:sym typeface="Symbol" pitchFamily="18" charset="2"/>
              </a:rPr>
              <a:t>, </a:t>
            </a:r>
            <a:r>
              <a:rPr lang="es-ES_tradnl" i="1" dirty="0">
                <a:latin typeface="Times New Roman" pitchFamily="18" charset="0"/>
                <a:sym typeface="Symbol" pitchFamily="18" charset="2"/>
              </a:rPr>
              <a:t>h</a:t>
            </a:r>
            <a:r>
              <a:rPr lang="es-ES_tradnl" dirty="0">
                <a:sym typeface="Symbol" pitchFamily="18" charset="2"/>
              </a:rPr>
              <a:t> </a:t>
            </a:r>
            <a:r>
              <a:rPr lang="es-ES_tradnl" dirty="0" err="1">
                <a:latin typeface="+mn-lt"/>
                <a:sym typeface="Symbol" pitchFamily="18" charset="2"/>
              </a:rPr>
              <a:t>s.t.</a:t>
            </a:r>
            <a:r>
              <a:rPr lang="es-ES_tradnl" dirty="0"/>
              <a:t>     </a:t>
            </a:r>
            <a:endParaRPr lang="es-ES_tradnl" dirty="0"/>
          </a:p>
        </p:txBody>
      </p:sp>
      <p:sp>
        <p:nvSpPr>
          <p:cNvPr id="27665" name="Text Box 13"/>
          <p:cNvSpPr txBox="1">
            <a:spLocks noChangeArrowheads="1"/>
          </p:cNvSpPr>
          <p:nvPr/>
        </p:nvSpPr>
        <p:spPr bwMode="auto">
          <a:xfrm>
            <a:off x="247650" y="4845050"/>
            <a:ext cx="7023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dirty="0" err="1">
                <a:solidFill>
                  <a:srgbClr val="C00000"/>
                </a:solidFill>
                <a:latin typeface="+mn-lt"/>
              </a:rPr>
              <a:t>Proposition</a:t>
            </a:r>
            <a:r>
              <a:rPr lang="es-ES_tradnl" dirty="0">
                <a:solidFill>
                  <a:srgbClr val="C00000"/>
                </a:solidFill>
                <a:latin typeface="+mn-lt"/>
              </a:rPr>
              <a:t>:  </a:t>
            </a:r>
          </a:p>
          <a:p>
            <a:pPr>
              <a:spcBef>
                <a:spcPct val="50000"/>
              </a:spcBef>
              <a:defRPr/>
            </a:pPr>
            <a:r>
              <a:rPr lang="es-ES_tradnl" dirty="0" err="1">
                <a:solidFill>
                  <a:srgbClr val="002060"/>
                </a:solidFill>
                <a:latin typeface="+mn-lt"/>
              </a:rPr>
              <a:t>For</a:t>
            </a:r>
            <a:r>
              <a:rPr lang="es-ES_tradnl" dirty="0">
                <a:solidFill>
                  <a:srgbClr val="002060"/>
                </a:solidFill>
              </a:rPr>
              <a:t> </a:t>
            </a:r>
            <a:r>
              <a:rPr lang="es-ES_tradnl" i="1" dirty="0">
                <a:solidFill>
                  <a:srgbClr val="002060"/>
                </a:solidFill>
                <a:latin typeface="Times New Roman" pitchFamily="18" charset="0"/>
              </a:rPr>
              <a:t>k</a:t>
            </a:r>
            <a:r>
              <a:rPr lang="es-ES_tradnl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s-ES_tradnl" dirty="0" err="1">
                <a:solidFill>
                  <a:srgbClr val="002060"/>
                </a:solidFill>
                <a:latin typeface="+mn-lt"/>
              </a:rPr>
              <a:t>given</a:t>
            </a:r>
            <a:r>
              <a:rPr lang="es-ES_tradnl" dirty="0">
                <a:solidFill>
                  <a:srgbClr val="002060"/>
                </a:solidFill>
                <a:latin typeface="+mn-lt"/>
              </a:rPr>
              <a:t>, </a:t>
            </a:r>
            <a:r>
              <a:rPr lang="es-ES_tradnl" dirty="0" err="1">
                <a:solidFill>
                  <a:srgbClr val="002060"/>
                </a:solidFill>
                <a:latin typeface="+mn-lt"/>
              </a:rPr>
              <a:t>the</a:t>
            </a:r>
            <a:r>
              <a:rPr lang="es-ES_tradnl" dirty="0">
                <a:solidFill>
                  <a:srgbClr val="002060"/>
                </a:solidFill>
                <a:latin typeface="+mn-lt"/>
              </a:rPr>
              <a:t> </a:t>
            </a:r>
            <a:r>
              <a:rPr lang="es-ES_tradnl" dirty="0" err="1">
                <a:solidFill>
                  <a:srgbClr val="002060"/>
                </a:solidFill>
                <a:latin typeface="+mn-lt"/>
              </a:rPr>
              <a:t>maximum</a:t>
            </a:r>
            <a:r>
              <a:rPr lang="es-ES_tradnl" dirty="0">
                <a:solidFill>
                  <a:srgbClr val="002060"/>
                </a:solidFill>
                <a:latin typeface="+mn-lt"/>
              </a:rPr>
              <a:t> of </a:t>
            </a:r>
            <a:r>
              <a:rPr lang="es-ES_tradnl" i="1" dirty="0" err="1">
                <a:solidFill>
                  <a:srgbClr val="002060"/>
                </a:solidFill>
                <a:latin typeface="Times New Roman" pitchFamily="18" charset="0"/>
              </a:rPr>
              <a:t>S</a:t>
            </a:r>
            <a:r>
              <a:rPr lang="es-ES_tradnl" i="1" baseline="-25000" dirty="0" err="1">
                <a:solidFill>
                  <a:srgbClr val="002060"/>
                </a:solidFill>
                <a:latin typeface="Times New Roman" pitchFamily="18" charset="0"/>
              </a:rPr>
              <a:t>hk</a:t>
            </a:r>
            <a:r>
              <a:rPr lang="es-ES_tradnl" dirty="0">
                <a:solidFill>
                  <a:srgbClr val="002060"/>
                </a:solidFill>
              </a:rPr>
              <a:t>, </a:t>
            </a:r>
            <a:r>
              <a:rPr lang="es-ES_tradnl" dirty="0" err="1">
                <a:solidFill>
                  <a:srgbClr val="002060"/>
                </a:solidFill>
              </a:rPr>
              <a:t>is</a:t>
            </a:r>
            <a:r>
              <a:rPr lang="es-ES_tradnl" dirty="0">
                <a:solidFill>
                  <a:srgbClr val="002060"/>
                </a:solidFill>
              </a:rPr>
              <a:t> </a:t>
            </a:r>
            <a:r>
              <a:rPr lang="es-ES_tradnl" dirty="0" err="1">
                <a:solidFill>
                  <a:srgbClr val="002060"/>
                </a:solidFill>
              </a:rPr>
              <a:t>attained</a:t>
            </a:r>
            <a:r>
              <a:rPr lang="es-ES_tradnl" dirty="0">
                <a:solidFill>
                  <a:srgbClr val="002060"/>
                </a:solidFill>
              </a:rPr>
              <a:t> </a:t>
            </a:r>
            <a:r>
              <a:rPr lang="es-ES_tradnl" dirty="0" err="1">
                <a:solidFill>
                  <a:srgbClr val="002060"/>
                </a:solidFill>
              </a:rPr>
              <a:t>for</a:t>
            </a:r>
            <a:r>
              <a:rPr lang="es-ES_tradnl" dirty="0">
                <a:solidFill>
                  <a:srgbClr val="002060"/>
                </a:solidFill>
              </a:rPr>
              <a:t> </a:t>
            </a:r>
            <a:r>
              <a:rPr lang="es-ES_tradnl" i="1" dirty="0">
                <a:solidFill>
                  <a:srgbClr val="002060"/>
                </a:solidFill>
                <a:latin typeface="Times New Roman" pitchFamily="18" charset="0"/>
              </a:rPr>
              <a:t>h=</a:t>
            </a:r>
            <a:r>
              <a:rPr lang="es-ES_tradnl" i="1" dirty="0" err="1">
                <a:solidFill>
                  <a:srgbClr val="002060"/>
                </a:solidFill>
                <a:latin typeface="Times New Roman" pitchFamily="18" charset="0"/>
              </a:rPr>
              <a:t>r</a:t>
            </a:r>
            <a:r>
              <a:rPr lang="es-ES_tradnl" i="1" baseline="-25000" dirty="0" err="1">
                <a:solidFill>
                  <a:srgbClr val="002060"/>
                </a:solidFill>
                <a:latin typeface="Times New Roman" pitchFamily="18" charset="0"/>
              </a:rPr>
              <a:t>k</a:t>
            </a:r>
            <a:endParaRPr lang="es-ES_tradnl" i="1" baseline="-25000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  <a:defRPr/>
            </a:pPr>
            <a:endParaRPr lang="es-ES_tradnl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graphicFrame>
        <p:nvGraphicFramePr>
          <p:cNvPr id="27662" name="Object 14"/>
          <p:cNvGraphicFramePr>
            <a:graphicFrameLocks noChangeAspect="1"/>
          </p:cNvGraphicFramePr>
          <p:nvPr>
            <p:ph sz="quarter" idx="4"/>
          </p:nvPr>
        </p:nvGraphicFramePr>
        <p:xfrm>
          <a:off x="6442075" y="5072063"/>
          <a:ext cx="2138363" cy="750887"/>
        </p:xfrm>
        <a:graphic>
          <a:graphicData uri="http://schemas.openxmlformats.org/presentationml/2006/ole">
            <p:oleObj spid="_x0000_s27662" name="Ecuación" r:id="rId6" imgW="2133360" imgH="749160" progId="Equation.3">
              <p:embed/>
            </p:oleObj>
          </a:graphicData>
        </a:graphic>
      </p:graphicFrame>
      <p:graphicFrame>
        <p:nvGraphicFramePr>
          <p:cNvPr id="3" name="Object 20"/>
          <p:cNvGraphicFramePr>
            <a:graphicFrameLocks noChangeAspect="1"/>
          </p:cNvGraphicFramePr>
          <p:nvPr/>
        </p:nvGraphicFramePr>
        <p:xfrm>
          <a:off x="762000" y="2540000"/>
          <a:ext cx="2794000" cy="584200"/>
        </p:xfrm>
        <a:graphic>
          <a:graphicData uri="http://schemas.openxmlformats.org/presentationml/2006/ole">
            <p:oleObj spid="_x0000_s27668" name="Ecuación" r:id="rId7" imgW="2793960" imgH="583920" progId="Equation.3">
              <p:embed/>
            </p:oleObj>
          </a:graphicData>
        </a:graphic>
      </p:graphicFrame>
      <p:sp>
        <p:nvSpPr>
          <p:cNvPr id="4" name="Text Box 21"/>
          <p:cNvSpPr txBox="1">
            <a:spLocks noChangeArrowheads="1"/>
          </p:cNvSpPr>
          <p:nvPr/>
        </p:nvSpPr>
        <p:spPr bwMode="auto">
          <a:xfrm>
            <a:off x="4584700" y="2374900"/>
            <a:ext cx="2911475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  <a:defRPr/>
            </a:pPr>
            <a:r>
              <a:rPr lang="es-ES_tradnl" dirty="0" err="1">
                <a:solidFill>
                  <a:srgbClr val="002060"/>
                </a:solidFill>
                <a:latin typeface="+mn-lt"/>
              </a:rPr>
              <a:t>Concave</a:t>
            </a:r>
            <a:r>
              <a:rPr lang="es-ES_tradnl" dirty="0">
                <a:solidFill>
                  <a:srgbClr val="002060"/>
                </a:solidFill>
                <a:latin typeface="+mn-lt"/>
              </a:rPr>
              <a:t>, </a:t>
            </a:r>
            <a:r>
              <a:rPr lang="es-ES_tradnl" dirty="0" err="1">
                <a:solidFill>
                  <a:srgbClr val="002060"/>
                </a:solidFill>
                <a:latin typeface="+mn-lt"/>
              </a:rPr>
              <a:t>piecewise</a:t>
            </a:r>
            <a:r>
              <a:rPr lang="es-ES_tradnl" dirty="0">
                <a:solidFill>
                  <a:srgbClr val="002060"/>
                </a:solidFill>
                <a:latin typeface="+mn-lt"/>
              </a:rPr>
              <a:t> linear; </a:t>
            </a:r>
            <a:r>
              <a:rPr lang="es-ES_tradnl" dirty="0" err="1">
                <a:solidFill>
                  <a:srgbClr val="002060"/>
                </a:solidFill>
                <a:latin typeface="+mn-lt"/>
              </a:rPr>
              <a:t>with</a:t>
            </a:r>
            <a:r>
              <a:rPr lang="es-ES_tradnl" dirty="0">
                <a:solidFill>
                  <a:srgbClr val="002060"/>
                </a:solidFill>
                <a:latin typeface="+mn-lt"/>
              </a:rPr>
              <a:t> break </a:t>
            </a:r>
            <a:r>
              <a:rPr lang="es-ES_tradnl" dirty="0" err="1">
                <a:solidFill>
                  <a:srgbClr val="002060"/>
                </a:solidFill>
                <a:latin typeface="+mn-lt"/>
              </a:rPr>
              <a:t>values</a:t>
            </a:r>
            <a:r>
              <a:rPr lang="es-ES_tradnl" dirty="0">
                <a:solidFill>
                  <a:srgbClr val="002060"/>
                </a:solidFill>
                <a:latin typeface="+mn-lt"/>
              </a:rPr>
              <a:t> </a:t>
            </a:r>
            <a:r>
              <a:rPr lang="es-ES_tradnl" i="1" dirty="0" err="1">
                <a:solidFill>
                  <a:srgbClr val="002060"/>
                </a:solidFill>
                <a:latin typeface="Times New Roman" pitchFamily="18" charset="0"/>
              </a:rPr>
              <a:t>F</a:t>
            </a:r>
            <a:r>
              <a:rPr lang="es-ES_tradnl" i="1" baseline="-25000" dirty="0" err="1">
                <a:solidFill>
                  <a:srgbClr val="002060"/>
                </a:solidFill>
                <a:latin typeface="Times New Roman" pitchFamily="18" charset="0"/>
              </a:rPr>
              <a:t>ek</a:t>
            </a:r>
            <a:endParaRPr lang="es-ES_tradnl" i="1" baseline="-25000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5" name="Line 22"/>
          <p:cNvSpPr>
            <a:spLocks noChangeShapeType="1"/>
          </p:cNvSpPr>
          <p:nvPr/>
        </p:nvSpPr>
        <p:spPr bwMode="auto">
          <a:xfrm flipH="1">
            <a:off x="3556000" y="2730500"/>
            <a:ext cx="1028700" cy="0"/>
          </a:xfrm>
          <a:prstGeom prst="line">
            <a:avLst/>
          </a:prstGeom>
          <a:noFill/>
          <a:ln w="9525">
            <a:solidFill>
              <a:srgbClr val="008A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_tradnl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 flipV="1">
            <a:off x="1041400" y="2095500"/>
            <a:ext cx="1866900" cy="469900"/>
          </a:xfrm>
          <a:prstGeom prst="line">
            <a:avLst/>
          </a:prstGeom>
          <a:noFill/>
          <a:ln w="9525">
            <a:solidFill>
              <a:srgbClr val="008A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_tradnl"/>
          </a:p>
        </p:txBody>
      </p:sp>
      <p:sp>
        <p:nvSpPr>
          <p:cNvPr id="27673" name="AutoShape 25"/>
          <p:cNvSpPr>
            <a:spLocks noChangeArrowheads="1"/>
          </p:cNvSpPr>
          <p:nvPr/>
        </p:nvSpPr>
        <p:spPr bwMode="auto">
          <a:xfrm>
            <a:off x="5372100" y="5365750"/>
            <a:ext cx="993775" cy="165100"/>
          </a:xfrm>
          <a:prstGeom prst="leftArrow">
            <a:avLst>
              <a:gd name="adj1" fmla="val 50000"/>
              <a:gd name="adj2" fmla="val 15048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7674" name="Line 26"/>
          <p:cNvSpPr>
            <a:spLocks noChangeShapeType="1"/>
          </p:cNvSpPr>
          <p:nvPr/>
        </p:nvSpPr>
        <p:spPr bwMode="auto">
          <a:xfrm flipV="1">
            <a:off x="0" y="3187700"/>
            <a:ext cx="9144000" cy="12700"/>
          </a:xfrm>
          <a:prstGeom prst="line">
            <a:avLst/>
          </a:prstGeom>
          <a:noFill/>
          <a:ln w="9525">
            <a:solidFill>
              <a:srgbClr val="008A00"/>
            </a:solidFill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7702550" y="2565400"/>
            <a:ext cx="1241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dirty="0">
                <a:latin typeface="Times New Roman" pitchFamily="18" charset="0"/>
              </a:rPr>
              <a:t>(</a:t>
            </a:r>
            <a:r>
              <a:rPr lang="es-ES_tradnl" i="1" dirty="0">
                <a:latin typeface="Times New Roman" pitchFamily="18" charset="0"/>
              </a:rPr>
              <a:t>k</a:t>
            </a:r>
            <a:r>
              <a:rPr lang="es-ES_tradnl" dirty="0"/>
              <a:t>  </a:t>
            </a:r>
            <a:r>
              <a:rPr lang="es-ES_tradnl" dirty="0" err="1">
                <a:latin typeface="+mn-lt"/>
              </a:rPr>
              <a:t>fixed</a:t>
            </a:r>
            <a:r>
              <a:rPr lang="es-ES_tradnl" dirty="0">
                <a:latin typeface="+mn-lt"/>
              </a:rPr>
              <a:t>)</a:t>
            </a:r>
            <a:endParaRPr lang="es-ES_tradnl" dirty="0">
              <a:latin typeface="+mn-lt"/>
            </a:endParaRPr>
          </a:p>
        </p:txBody>
      </p:sp>
      <p:sp>
        <p:nvSpPr>
          <p:cNvPr id="27679" name="Text Box 28"/>
          <p:cNvSpPr txBox="1">
            <a:spLocks noChangeArrowheads="1"/>
          </p:cNvSpPr>
          <p:nvPr/>
        </p:nvSpPr>
        <p:spPr bwMode="auto">
          <a:xfrm>
            <a:off x="1244600" y="6089650"/>
            <a:ext cx="6457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600"/>
              <a:t>First index such that the slope is no longer positive</a:t>
            </a:r>
          </a:p>
        </p:txBody>
      </p:sp>
      <p:sp>
        <p:nvSpPr>
          <p:cNvPr id="18" name="Line 26"/>
          <p:cNvSpPr>
            <a:spLocks noChangeShapeType="1"/>
          </p:cNvSpPr>
          <p:nvPr/>
        </p:nvSpPr>
        <p:spPr bwMode="auto">
          <a:xfrm flipV="1">
            <a:off x="0" y="4521200"/>
            <a:ext cx="9144000" cy="12700"/>
          </a:xfrm>
          <a:prstGeom prst="line">
            <a:avLst/>
          </a:prstGeom>
          <a:noFill/>
          <a:ln w="9525">
            <a:solidFill>
              <a:srgbClr val="008A00"/>
            </a:solidFill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7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7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7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5" grpId="0"/>
      <p:bldP spid="4" grpId="0"/>
      <p:bldP spid="5" grpId="0" animBg="1"/>
      <p:bldP spid="27672" grpId="0" animBg="1"/>
      <p:bldP spid="27673" grpId="0" animBg="1"/>
      <p:bldP spid="27674" grpId="0" animBg="1"/>
      <p:bldP spid="27675" grpId="0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45" name="Group 25"/>
          <p:cNvGraphicFramePr>
            <a:graphicFrameLocks noGrp="1"/>
          </p:cNvGraphicFramePr>
          <p:nvPr>
            <p:ph idx="4294967295"/>
          </p:nvPr>
        </p:nvGraphicFramePr>
        <p:xfrm>
          <a:off x="1247775" y="2016125"/>
          <a:ext cx="6524625" cy="2173288"/>
        </p:xfrm>
        <a:graphic>
          <a:graphicData uri="http://schemas.openxmlformats.org/drawingml/2006/table">
            <a:tbl>
              <a:tblPr/>
              <a:tblGrid>
                <a:gridCol w="2268538"/>
                <a:gridCol w="4256087"/>
              </a:tblGrid>
              <a:tr h="819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6466A"/>
                          </a:solidFill>
                          <a:effectLst/>
                          <a:latin typeface="Arial" charset="0"/>
                        </a:rPr>
                        <a:t>where customers obtain service from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E3E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3E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3E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3E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6466A"/>
                          </a:solidFill>
                          <a:effectLst/>
                          <a:latin typeface="Arial" charset="0"/>
                        </a:rPr>
                        <a:t>where flows between pairs of customers are consolidated and rerouted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E3E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3E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3E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3E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4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Arial" charset="0"/>
                        </a:rPr>
                        <a:t>connect customers and facilities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3E3E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3E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3E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3E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Arial" charset="0"/>
                        </a:rPr>
                        <a:t>Connect customers and facilities</a:t>
                      </a:r>
                    </a:p>
                    <a:p>
                      <a:pPr marL="45720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Arial" charset="0"/>
                        </a:rPr>
                        <a:t>Connect facilities between them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3E3E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3E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3E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3E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24" name="Rectangle 112"/>
          <p:cNvSpPr>
            <a:spLocks noChangeArrowheads="1"/>
          </p:cNvSpPr>
          <p:nvPr/>
        </p:nvSpPr>
        <p:spPr bwMode="auto">
          <a:xfrm>
            <a:off x="3051175" y="1323975"/>
            <a:ext cx="30035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_tradnl">
                <a:solidFill>
                  <a:srgbClr val="C00000"/>
                </a:solidFill>
              </a:rPr>
              <a:t>What are facilities used for?</a:t>
            </a:r>
          </a:p>
        </p:txBody>
      </p:sp>
      <p:sp>
        <p:nvSpPr>
          <p:cNvPr id="13325" name="Rectangle 115"/>
          <p:cNvSpPr>
            <a:spLocks noChangeArrowheads="1"/>
          </p:cNvSpPr>
          <p:nvPr/>
        </p:nvSpPr>
        <p:spPr bwMode="auto">
          <a:xfrm>
            <a:off x="3886200" y="463550"/>
            <a:ext cx="1355725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2000" b="1">
                <a:solidFill>
                  <a:srgbClr val="008A00"/>
                </a:solidFill>
              </a:rPr>
              <a:t>Routing</a:t>
            </a:r>
          </a:p>
        </p:txBody>
      </p:sp>
      <p:sp>
        <p:nvSpPr>
          <p:cNvPr id="13326" name="TextBox 22"/>
          <p:cNvSpPr txBox="1">
            <a:spLocks noChangeArrowheads="1"/>
          </p:cNvSpPr>
          <p:nvPr/>
        </p:nvSpPr>
        <p:spPr bwMode="auto">
          <a:xfrm>
            <a:off x="2546350" y="5913438"/>
            <a:ext cx="405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defTabSz="276225">
              <a:buClr>
                <a:srgbClr val="669900"/>
              </a:buClr>
            </a:pPr>
            <a:r>
              <a:rPr lang="es-ES">
                <a:solidFill>
                  <a:srgbClr val="C00000"/>
                </a:solidFill>
                <a:sym typeface="Symbol" pitchFamily="18" charset="2"/>
              </a:rPr>
              <a:t>Which are the possible connections ?</a:t>
            </a:r>
            <a:endParaRPr lang="es-ES">
              <a:solidFill>
                <a:srgbClr val="3E3E5E"/>
              </a:solidFill>
              <a:sym typeface="Symbol" pitchFamily="18" charset="2"/>
            </a:endParaRPr>
          </a:p>
        </p:txBody>
      </p:sp>
      <p:sp>
        <p:nvSpPr>
          <p:cNvPr id="13327" name="Rectangle 23"/>
          <p:cNvSpPr>
            <a:spLocks noChangeArrowheads="1"/>
          </p:cNvSpPr>
          <p:nvPr/>
        </p:nvSpPr>
        <p:spPr bwMode="auto">
          <a:xfrm>
            <a:off x="3525838" y="5043488"/>
            <a:ext cx="2074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sz="2000" b="1">
                <a:solidFill>
                  <a:srgbClr val="008A00"/>
                </a:solidFill>
                <a:sym typeface="Symbol" pitchFamily="18" charset="2"/>
              </a:rPr>
              <a:t>Network </a:t>
            </a:r>
            <a:r>
              <a:rPr lang="en-US" sz="2000" b="1">
                <a:solidFill>
                  <a:srgbClr val="008A00"/>
                </a:solidFill>
                <a:sym typeface="Symbol" pitchFamily="18" charset="2"/>
              </a:rPr>
              <a:t>design</a:t>
            </a:r>
            <a:endParaRPr lang="en-US" sz="2000">
              <a:solidFill>
                <a:srgbClr val="008A00"/>
              </a:solidFill>
            </a:endParaRPr>
          </a:p>
        </p:txBody>
      </p:sp>
      <p:sp>
        <p:nvSpPr>
          <p:cNvPr id="13328" name="Curved Left Arrow 10"/>
          <p:cNvSpPr>
            <a:spLocks noChangeArrowheads="1"/>
          </p:cNvSpPr>
          <p:nvPr/>
        </p:nvSpPr>
        <p:spPr bwMode="auto">
          <a:xfrm>
            <a:off x="5591175" y="606425"/>
            <a:ext cx="2819400" cy="4835525"/>
          </a:xfrm>
          <a:prstGeom prst="curvedLeftArrow">
            <a:avLst>
              <a:gd name="adj1" fmla="val 3676"/>
              <a:gd name="adj2" fmla="val 10029"/>
              <a:gd name="adj3" fmla="val 9606"/>
            </a:avLst>
          </a:prstGeom>
          <a:solidFill>
            <a:srgbClr val="008A0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s-ES_tradnl"/>
          </a:p>
        </p:txBody>
      </p:sp>
      <p:sp>
        <p:nvSpPr>
          <p:cNvPr id="13329" name="Up-Down Arrow 15"/>
          <p:cNvSpPr>
            <a:spLocks noChangeArrowheads="1"/>
          </p:cNvSpPr>
          <p:nvPr/>
        </p:nvSpPr>
        <p:spPr bwMode="auto">
          <a:xfrm>
            <a:off x="4424363" y="846138"/>
            <a:ext cx="257175" cy="47625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EA8C8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s-ES_tradnl"/>
          </a:p>
        </p:txBody>
      </p:sp>
      <p:sp>
        <p:nvSpPr>
          <p:cNvPr id="13330" name="Curved Left Arrow 21"/>
          <p:cNvSpPr>
            <a:spLocks noChangeArrowheads="1"/>
          </p:cNvSpPr>
          <p:nvPr/>
        </p:nvSpPr>
        <p:spPr bwMode="auto">
          <a:xfrm flipH="1" flipV="1">
            <a:off x="685800" y="511175"/>
            <a:ext cx="2819400" cy="4835525"/>
          </a:xfrm>
          <a:prstGeom prst="curvedLeftArrow">
            <a:avLst>
              <a:gd name="adj1" fmla="val 3676"/>
              <a:gd name="adj2" fmla="val 10029"/>
              <a:gd name="adj3" fmla="val 9606"/>
            </a:avLst>
          </a:prstGeom>
          <a:solidFill>
            <a:srgbClr val="008A0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es-ES_tradnl"/>
          </a:p>
        </p:txBody>
      </p:sp>
      <p:sp>
        <p:nvSpPr>
          <p:cNvPr id="13331" name="AutoShape 22"/>
          <p:cNvSpPr>
            <a:spLocks noChangeArrowheads="1"/>
          </p:cNvSpPr>
          <p:nvPr/>
        </p:nvSpPr>
        <p:spPr bwMode="auto">
          <a:xfrm rot="5400000" flipV="1">
            <a:off x="2528887" y="1443038"/>
            <a:ext cx="500063" cy="4905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EA8C8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13332" name="AutoShape 23"/>
          <p:cNvSpPr>
            <a:spLocks noChangeArrowheads="1"/>
          </p:cNvSpPr>
          <p:nvPr/>
        </p:nvSpPr>
        <p:spPr bwMode="auto">
          <a:xfrm rot="-5400000" flipH="1" flipV="1">
            <a:off x="6122988" y="1466850"/>
            <a:ext cx="500062" cy="4905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EA8C8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13333" name="Up-Down Arrow 15"/>
          <p:cNvSpPr>
            <a:spLocks noChangeArrowheads="1"/>
          </p:cNvSpPr>
          <p:nvPr/>
        </p:nvSpPr>
        <p:spPr bwMode="auto">
          <a:xfrm>
            <a:off x="4414838" y="5421313"/>
            <a:ext cx="257175" cy="47625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EA8C8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03"/>
          <p:cNvSpPr>
            <a:spLocks noGrp="1"/>
          </p:cNvSpPr>
          <p:nvPr>
            <p:ph type="title"/>
          </p:nvPr>
        </p:nvSpPr>
        <p:spPr>
          <a:xfrm>
            <a:off x="457200" y="-101600"/>
            <a:ext cx="8229600" cy="533400"/>
          </a:xfrm>
        </p:spPr>
        <p:txBody>
          <a:bodyPr/>
          <a:lstStyle/>
          <a:p>
            <a:r>
              <a:rPr lang="es-ES_tradnl" smtClean="0"/>
              <a:t>Preliminary Results</a:t>
            </a:r>
          </a:p>
        </p:txBody>
      </p:sp>
      <p:graphicFrame>
        <p:nvGraphicFramePr>
          <p:cNvPr id="51036" name="Group 2908"/>
          <p:cNvGraphicFramePr>
            <a:graphicFrameLocks noGrp="1"/>
          </p:cNvGraphicFramePr>
          <p:nvPr>
            <p:ph idx="1"/>
          </p:nvPr>
        </p:nvGraphicFramePr>
        <p:xfrm>
          <a:off x="165100" y="773113"/>
          <a:ext cx="8845550" cy="5303837"/>
        </p:xfrm>
        <a:graphic>
          <a:graphicData uri="http://schemas.openxmlformats.org/drawingml/2006/table">
            <a:tbl>
              <a:tblPr/>
              <a:tblGrid>
                <a:gridCol w="906463"/>
                <a:gridCol w="719137"/>
                <a:gridCol w="860425"/>
                <a:gridCol w="879475"/>
                <a:gridCol w="982663"/>
                <a:gridCol w="795337"/>
                <a:gridCol w="208280"/>
                <a:gridCol w="614362"/>
                <a:gridCol w="877888"/>
                <a:gridCol w="1019175"/>
                <a:gridCol w="982662"/>
              </a:tblGrid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nodes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alpha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LP</a:t>
                      </a:r>
                    </a:p>
                    <a:p>
                      <a:pPr marL="1778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%gap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35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Final % gap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Times</a:t>
                      </a:r>
                    </a:p>
                    <a:p>
                      <a:pPr marL="1143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(sec)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Nodes   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LP % gap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Final      % gap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Times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(sec)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nodes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5.21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119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5.21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1.03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3.84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3.84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0.88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0.8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0.80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6.65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0.33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9.9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0.33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2.46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0.8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1.08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303.4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11.05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0.66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88.3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0.66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9.117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0.8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0.31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37.1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0.31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4.37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2.68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10800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2.68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923.4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124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828.7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62.36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0.8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407.6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29.37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10800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1.24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9438.8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265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0.38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10800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53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0.38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810.59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0.8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3156.3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145.23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7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/>
          <a:lstStyle/>
          <a:p>
            <a:r>
              <a:rPr lang="es-ES_tradnl" smtClean="0"/>
              <a:t>Preliminary Results</a:t>
            </a:r>
          </a:p>
        </p:txBody>
      </p:sp>
      <p:graphicFrame>
        <p:nvGraphicFramePr>
          <p:cNvPr id="51894" name="Group 694"/>
          <p:cNvGraphicFramePr>
            <a:graphicFrameLocks noGrp="1"/>
          </p:cNvGraphicFramePr>
          <p:nvPr>
            <p:ph idx="1"/>
          </p:nvPr>
        </p:nvGraphicFramePr>
        <p:xfrm>
          <a:off x="457200" y="903288"/>
          <a:ext cx="8229600" cy="4803775"/>
        </p:xfrm>
        <a:graphic>
          <a:graphicData uri="http://schemas.openxmlformats.org/drawingml/2006/table">
            <a:tbl>
              <a:tblPr/>
              <a:tblGrid>
                <a:gridCol w="893763"/>
                <a:gridCol w="819150"/>
                <a:gridCol w="979487"/>
                <a:gridCol w="501650"/>
                <a:gridCol w="1277938"/>
                <a:gridCol w="1431925"/>
                <a:gridCol w="1431925"/>
                <a:gridCol w="893762"/>
              </a:tblGrid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nodes</a:t>
                      </a:r>
                      <a:endParaRPr kumimoji="0" lang="es-E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alpha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LP % gap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LP % gap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Final % gap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Times(sec)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nodes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memory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2.10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6887.43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183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memory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1.56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1830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0.8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memory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0.96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931.22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memory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1.72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1.26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13483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74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memory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12216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105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0.8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memory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0.98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5922.39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memory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0.80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30479.6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memory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8.41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8.27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21293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0.8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memory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0.69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5822.45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memory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	-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	     -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10800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-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memory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0.63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27033.7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0.8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memory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9.17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8.81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38200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3"/>
          <p:cNvSpPr>
            <a:spLocks noGrp="1"/>
          </p:cNvSpPr>
          <p:nvPr>
            <p:ph type="body" idx="1"/>
          </p:nvPr>
        </p:nvSpPr>
        <p:spPr>
          <a:xfrm>
            <a:off x="457200" y="952500"/>
            <a:ext cx="8229600" cy="4787900"/>
          </a:xfrm>
        </p:spPr>
        <p:txBody>
          <a:bodyPr/>
          <a:lstStyle/>
          <a:p>
            <a:pPr>
              <a:lnSpc>
                <a:spcPct val="190000"/>
              </a:lnSpc>
            </a:pPr>
            <a:r>
              <a:rPr lang="es-ES_tradnl" sz="2400" smtClean="0"/>
              <a:t>Arc hub location problems (involve routing decisions)</a:t>
            </a:r>
          </a:p>
          <a:p>
            <a:pPr>
              <a:lnSpc>
                <a:spcPct val="190000"/>
              </a:lnSpc>
            </a:pPr>
            <a:r>
              <a:rPr lang="es-ES_tradnl" sz="2400" smtClean="0"/>
              <a:t>General Problem</a:t>
            </a:r>
          </a:p>
          <a:p>
            <a:pPr>
              <a:lnSpc>
                <a:spcPct val="190000"/>
              </a:lnSpc>
            </a:pPr>
            <a:r>
              <a:rPr lang="es-ES_tradnl" sz="2400" smtClean="0"/>
              <a:t>Two alternative formulacions</a:t>
            </a:r>
          </a:p>
          <a:p>
            <a:pPr>
              <a:lnSpc>
                <a:spcPct val="190000"/>
              </a:lnSpc>
            </a:pPr>
            <a:r>
              <a:rPr lang="es-ES_tradnl" sz="2400" smtClean="0"/>
              <a:t>Minimization  of supermodular function</a:t>
            </a:r>
          </a:p>
          <a:p>
            <a:pPr>
              <a:lnSpc>
                <a:spcPct val="190000"/>
              </a:lnSpc>
            </a:pPr>
            <a:r>
              <a:rPr lang="es-ES_tradnl" sz="2400" smtClean="0"/>
              <a:t>Efficient solution of separation problem</a:t>
            </a:r>
          </a:p>
          <a:p>
            <a:pPr>
              <a:lnSpc>
                <a:spcPct val="190000"/>
              </a:lnSpc>
            </a:pPr>
            <a:r>
              <a:rPr lang="es-ES_tradnl" sz="2400" smtClean="0"/>
              <a:t>Promising preliminary results</a:t>
            </a:r>
          </a:p>
        </p:txBody>
      </p:sp>
      <p:sp>
        <p:nvSpPr>
          <p:cNvPr id="63490" name="Rectangle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/>
          <a:lstStyle/>
          <a:p>
            <a:r>
              <a:rPr lang="es-ES_tradnl" smtClean="0"/>
              <a:t>Summary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Line 64"/>
          <p:cNvSpPr>
            <a:spLocks noChangeShapeType="1"/>
          </p:cNvSpPr>
          <p:nvPr/>
        </p:nvSpPr>
        <p:spPr bwMode="auto">
          <a:xfrm flipV="1">
            <a:off x="6921500" y="1409700"/>
            <a:ext cx="222250" cy="76835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4338" name="Line 67"/>
          <p:cNvSpPr>
            <a:spLocks noChangeShapeType="1"/>
          </p:cNvSpPr>
          <p:nvPr/>
        </p:nvSpPr>
        <p:spPr bwMode="auto">
          <a:xfrm flipH="1">
            <a:off x="7180263" y="1068388"/>
            <a:ext cx="142875" cy="26352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4339" name="Line 68"/>
          <p:cNvSpPr>
            <a:spLocks noChangeShapeType="1"/>
          </p:cNvSpPr>
          <p:nvPr/>
        </p:nvSpPr>
        <p:spPr bwMode="auto">
          <a:xfrm>
            <a:off x="7204075" y="1374775"/>
            <a:ext cx="623888" cy="5397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4340" name="Line 66"/>
          <p:cNvSpPr>
            <a:spLocks noChangeShapeType="1"/>
          </p:cNvSpPr>
          <p:nvPr/>
        </p:nvSpPr>
        <p:spPr bwMode="auto">
          <a:xfrm flipV="1">
            <a:off x="6291263" y="1384300"/>
            <a:ext cx="782637" cy="1905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4341" name="Line 13"/>
          <p:cNvSpPr>
            <a:spLocks noChangeShapeType="1"/>
          </p:cNvSpPr>
          <p:nvPr/>
        </p:nvSpPr>
        <p:spPr bwMode="auto">
          <a:xfrm>
            <a:off x="3570288" y="3978275"/>
            <a:ext cx="9525" cy="61912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4342" name="Line 14"/>
          <p:cNvSpPr>
            <a:spLocks noChangeShapeType="1"/>
          </p:cNvSpPr>
          <p:nvPr/>
        </p:nvSpPr>
        <p:spPr bwMode="auto">
          <a:xfrm>
            <a:off x="3267075" y="3135313"/>
            <a:ext cx="249238" cy="703262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4343" name="Line 15"/>
          <p:cNvSpPr>
            <a:spLocks noChangeShapeType="1"/>
          </p:cNvSpPr>
          <p:nvPr/>
        </p:nvSpPr>
        <p:spPr bwMode="auto">
          <a:xfrm>
            <a:off x="2643188" y="3444875"/>
            <a:ext cx="863600" cy="4318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4344" name="Line 16"/>
          <p:cNvSpPr>
            <a:spLocks noChangeShapeType="1"/>
          </p:cNvSpPr>
          <p:nvPr/>
        </p:nvSpPr>
        <p:spPr bwMode="auto">
          <a:xfrm flipH="1">
            <a:off x="3549650" y="2943225"/>
            <a:ext cx="338138" cy="900113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4345" name="Line 17"/>
          <p:cNvSpPr>
            <a:spLocks noChangeShapeType="1"/>
          </p:cNvSpPr>
          <p:nvPr/>
        </p:nvSpPr>
        <p:spPr bwMode="auto">
          <a:xfrm flipV="1">
            <a:off x="3613150" y="3641725"/>
            <a:ext cx="615950" cy="2159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4346" name="Rectangle 150"/>
          <p:cNvSpPr>
            <a:spLocks noChangeArrowheads="1"/>
          </p:cNvSpPr>
          <p:nvPr/>
        </p:nvSpPr>
        <p:spPr bwMode="auto">
          <a:xfrm>
            <a:off x="3417888" y="3778250"/>
            <a:ext cx="295275" cy="247650"/>
          </a:xfrm>
          <a:prstGeom prst="rect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4347" name="Rectangle 150"/>
          <p:cNvSpPr>
            <a:spLocks noChangeArrowheads="1"/>
          </p:cNvSpPr>
          <p:nvPr/>
        </p:nvSpPr>
        <p:spPr bwMode="auto">
          <a:xfrm>
            <a:off x="6999288" y="1273175"/>
            <a:ext cx="295275" cy="247650"/>
          </a:xfrm>
          <a:prstGeom prst="rect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4348" name="Rectangle 2"/>
          <p:cNvSpPr>
            <a:spLocks noChangeArrowheads="1"/>
          </p:cNvSpPr>
          <p:nvPr/>
        </p:nvSpPr>
        <p:spPr bwMode="auto">
          <a:xfrm>
            <a:off x="2462213" y="766763"/>
            <a:ext cx="6137275" cy="5129212"/>
          </a:xfrm>
          <a:prstGeom prst="rect">
            <a:avLst/>
          </a:prstGeom>
          <a:noFill/>
          <a:ln w="9525" algn="ctr">
            <a:solidFill>
              <a:srgbClr val="008A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4349" name="Line 9"/>
          <p:cNvSpPr>
            <a:spLocks noChangeShapeType="1"/>
          </p:cNvSpPr>
          <p:nvPr/>
        </p:nvSpPr>
        <p:spPr bwMode="auto">
          <a:xfrm>
            <a:off x="3003550" y="1789113"/>
            <a:ext cx="546100" cy="14287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4350" name="Line 12"/>
          <p:cNvSpPr>
            <a:spLocks noChangeShapeType="1"/>
          </p:cNvSpPr>
          <p:nvPr/>
        </p:nvSpPr>
        <p:spPr bwMode="auto">
          <a:xfrm flipV="1">
            <a:off x="3698875" y="1931988"/>
            <a:ext cx="384175" cy="23812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4351" name="Line 18"/>
          <p:cNvSpPr>
            <a:spLocks noChangeShapeType="1"/>
          </p:cNvSpPr>
          <p:nvPr/>
        </p:nvSpPr>
        <p:spPr bwMode="auto">
          <a:xfrm flipH="1">
            <a:off x="5091113" y="4913313"/>
            <a:ext cx="868362" cy="331787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pic>
        <p:nvPicPr>
          <p:cNvPr id="358419" name="Picture 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6788" y="88741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3" name="Picture 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9088" y="167957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4" name="Picture 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95713" y="131921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5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83050" y="1824038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6" name="Picture 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5575" y="124777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7" name="Picture 4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98725" y="3335338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8" name="Picture 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2138" y="301625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9" name="Line 49"/>
          <p:cNvSpPr>
            <a:spLocks noChangeShapeType="1"/>
          </p:cNvSpPr>
          <p:nvPr/>
        </p:nvSpPr>
        <p:spPr bwMode="auto">
          <a:xfrm flipH="1">
            <a:off x="5954713" y="4951413"/>
            <a:ext cx="39687" cy="36512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4360" name="Line 50"/>
          <p:cNvSpPr>
            <a:spLocks noChangeShapeType="1"/>
          </p:cNvSpPr>
          <p:nvPr/>
        </p:nvSpPr>
        <p:spPr bwMode="auto">
          <a:xfrm flipV="1">
            <a:off x="6072188" y="4624388"/>
            <a:ext cx="636587" cy="26035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4361" name="Line 51"/>
          <p:cNvSpPr>
            <a:spLocks noChangeShapeType="1"/>
          </p:cNvSpPr>
          <p:nvPr/>
        </p:nvSpPr>
        <p:spPr bwMode="auto">
          <a:xfrm>
            <a:off x="6046788" y="4957763"/>
            <a:ext cx="628650" cy="6477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4362" name="Line 52"/>
          <p:cNvSpPr>
            <a:spLocks noChangeShapeType="1"/>
          </p:cNvSpPr>
          <p:nvPr/>
        </p:nvSpPr>
        <p:spPr bwMode="auto">
          <a:xfrm>
            <a:off x="5643563" y="3984625"/>
            <a:ext cx="349250" cy="842963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4363" name="Line 53"/>
          <p:cNvSpPr>
            <a:spLocks noChangeShapeType="1"/>
          </p:cNvSpPr>
          <p:nvPr/>
        </p:nvSpPr>
        <p:spPr bwMode="auto">
          <a:xfrm>
            <a:off x="4946650" y="4308475"/>
            <a:ext cx="1003300" cy="547688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4364" name="Line 54"/>
          <p:cNvSpPr>
            <a:spLocks noChangeShapeType="1"/>
          </p:cNvSpPr>
          <p:nvPr/>
        </p:nvSpPr>
        <p:spPr bwMode="auto">
          <a:xfrm flipH="1">
            <a:off x="7827963" y="3608388"/>
            <a:ext cx="66675" cy="62865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4365" name="Line 55"/>
          <p:cNvSpPr>
            <a:spLocks noChangeShapeType="1"/>
          </p:cNvSpPr>
          <p:nvPr/>
        </p:nvSpPr>
        <p:spPr bwMode="auto">
          <a:xfrm flipH="1">
            <a:off x="7323138" y="3551238"/>
            <a:ext cx="536575" cy="254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4366" name="Line 56"/>
          <p:cNvSpPr>
            <a:spLocks noChangeShapeType="1"/>
          </p:cNvSpPr>
          <p:nvPr/>
        </p:nvSpPr>
        <p:spPr bwMode="auto">
          <a:xfrm flipV="1">
            <a:off x="7948613" y="3179763"/>
            <a:ext cx="176212" cy="303212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4367" name="Line 57"/>
          <p:cNvSpPr>
            <a:spLocks noChangeShapeType="1"/>
          </p:cNvSpPr>
          <p:nvPr/>
        </p:nvSpPr>
        <p:spPr bwMode="auto">
          <a:xfrm>
            <a:off x="7958138" y="3589338"/>
            <a:ext cx="373062" cy="4318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4368" name="Line 58"/>
          <p:cNvSpPr>
            <a:spLocks noChangeShapeType="1"/>
          </p:cNvSpPr>
          <p:nvPr/>
        </p:nvSpPr>
        <p:spPr bwMode="auto">
          <a:xfrm>
            <a:off x="7754938" y="2581275"/>
            <a:ext cx="144462" cy="8636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4369" name="Line 59"/>
          <p:cNvSpPr>
            <a:spLocks noChangeShapeType="1"/>
          </p:cNvSpPr>
          <p:nvPr/>
        </p:nvSpPr>
        <p:spPr bwMode="auto">
          <a:xfrm>
            <a:off x="7396163" y="2868613"/>
            <a:ext cx="439737" cy="60007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4370" name="Line 60"/>
          <p:cNvSpPr>
            <a:spLocks noChangeShapeType="1"/>
          </p:cNvSpPr>
          <p:nvPr/>
        </p:nvSpPr>
        <p:spPr bwMode="auto">
          <a:xfrm flipH="1">
            <a:off x="4860925" y="3143250"/>
            <a:ext cx="604838" cy="34925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4371" name="Line 61"/>
          <p:cNvSpPr>
            <a:spLocks noChangeShapeType="1"/>
          </p:cNvSpPr>
          <p:nvPr/>
        </p:nvSpPr>
        <p:spPr bwMode="auto">
          <a:xfrm>
            <a:off x="5529263" y="3103563"/>
            <a:ext cx="569912" cy="41275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4372" name="Line 62"/>
          <p:cNvSpPr>
            <a:spLocks noChangeShapeType="1"/>
          </p:cNvSpPr>
          <p:nvPr/>
        </p:nvSpPr>
        <p:spPr bwMode="auto">
          <a:xfrm flipV="1">
            <a:off x="5534025" y="2584450"/>
            <a:ext cx="812800" cy="461963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4373" name="Line 63"/>
          <p:cNvSpPr>
            <a:spLocks noChangeShapeType="1"/>
          </p:cNvSpPr>
          <p:nvPr/>
        </p:nvSpPr>
        <p:spPr bwMode="auto">
          <a:xfrm>
            <a:off x="5380038" y="2220913"/>
            <a:ext cx="76200" cy="77152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pic>
        <p:nvPicPr>
          <p:cNvPr id="358475" name="Picture 7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6788" y="1795463"/>
            <a:ext cx="2159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75" name="Text Box 76"/>
          <p:cNvSpPr txBox="1">
            <a:spLocks noChangeArrowheads="1"/>
          </p:cNvSpPr>
          <p:nvPr/>
        </p:nvSpPr>
        <p:spPr bwMode="auto">
          <a:xfrm>
            <a:off x="-44450" y="2136775"/>
            <a:ext cx="2582863" cy="2170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es-ES" sz="1600">
                <a:solidFill>
                  <a:srgbClr val="46466A"/>
                </a:solidFill>
              </a:rPr>
              <a:t>If customers move to facilities to recieve service 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es-ES" sz="1600">
                <a:solidFill>
                  <a:srgbClr val="46466A"/>
                </a:solidFill>
              </a:rPr>
              <a:t>⋮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es-ES" sz="1600">
                <a:solidFill>
                  <a:srgbClr val="46466A"/>
                </a:solidFill>
              </a:rPr>
              <a:t>the routing of each customer is trivial</a:t>
            </a:r>
          </a:p>
        </p:txBody>
      </p:sp>
      <p:pic>
        <p:nvPicPr>
          <p:cNvPr id="14376" name="Picture 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22700" y="281305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77" name="Picture 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35560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78" name="Picture 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00663" y="20701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79" name="Picture 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41863" y="347345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80" name="Picture 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3013" y="243522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81" name="Picture 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9175" y="347821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82" name="Picture 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5038" y="2744788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83" name="Picture 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5025" y="374015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84" name="Picture 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94088" y="456882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85" name="Picture 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13300" y="419735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86" name="Picture 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37200" y="385445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87" name="Picture 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1413" y="519747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88" name="Picture 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70575" y="530701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89" name="Picture 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5913" y="450691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90" name="Picture 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37338" y="557371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91" name="Picture 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7000" y="4192588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92" name="Picture 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61325" y="305911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93" name="Picture 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7225" y="39751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94" name="Picture 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2388" y="24511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95" name="Picture 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3238" y="212725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96" name="Picture 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4738" y="1328738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97" name="Picture 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73925" y="928688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98" name="Picture 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83513" y="135255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99" name="Line 10"/>
          <p:cNvSpPr>
            <a:spLocks noChangeShapeType="1"/>
          </p:cNvSpPr>
          <p:nvPr/>
        </p:nvSpPr>
        <p:spPr bwMode="auto">
          <a:xfrm>
            <a:off x="3579813" y="1068388"/>
            <a:ext cx="9525" cy="820737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4400" name="Line 11"/>
          <p:cNvSpPr>
            <a:spLocks noChangeShapeType="1"/>
          </p:cNvSpPr>
          <p:nvPr/>
        </p:nvSpPr>
        <p:spPr bwMode="auto">
          <a:xfrm flipH="1">
            <a:off x="3651250" y="1481138"/>
            <a:ext cx="201613" cy="379412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4401" name="Line 65"/>
          <p:cNvSpPr>
            <a:spLocks noChangeShapeType="1"/>
          </p:cNvSpPr>
          <p:nvPr/>
        </p:nvSpPr>
        <p:spPr bwMode="auto">
          <a:xfrm flipV="1">
            <a:off x="3665538" y="1355725"/>
            <a:ext cx="1570037" cy="547688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4402" name="Rectangle 150"/>
          <p:cNvSpPr>
            <a:spLocks noChangeArrowheads="1"/>
          </p:cNvSpPr>
          <p:nvPr/>
        </p:nvSpPr>
        <p:spPr bwMode="auto">
          <a:xfrm>
            <a:off x="5311775" y="2943225"/>
            <a:ext cx="295275" cy="247650"/>
          </a:xfrm>
          <a:prstGeom prst="rect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4403" name="Rectangle 150"/>
          <p:cNvSpPr>
            <a:spLocks noChangeArrowheads="1"/>
          </p:cNvSpPr>
          <p:nvPr/>
        </p:nvSpPr>
        <p:spPr bwMode="auto">
          <a:xfrm>
            <a:off x="3475038" y="1804988"/>
            <a:ext cx="295275" cy="247650"/>
          </a:xfrm>
          <a:prstGeom prst="rect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pic>
        <p:nvPicPr>
          <p:cNvPr id="14404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41713" y="186372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405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80038" y="298767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406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61200" y="130175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407" name="Rectangle 150"/>
          <p:cNvSpPr>
            <a:spLocks noChangeArrowheads="1"/>
          </p:cNvSpPr>
          <p:nvPr/>
        </p:nvSpPr>
        <p:spPr bwMode="auto">
          <a:xfrm>
            <a:off x="7775575" y="3406775"/>
            <a:ext cx="295275" cy="247650"/>
          </a:xfrm>
          <a:prstGeom prst="rect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pic>
        <p:nvPicPr>
          <p:cNvPr id="14408" name="Picture 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29550" y="345122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409" name="Picture 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81388" y="38227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410" name="Group 113"/>
          <p:cNvGrpSpPr>
            <a:grpSpLocks/>
          </p:cNvGrpSpPr>
          <p:nvPr/>
        </p:nvGrpSpPr>
        <p:grpSpPr bwMode="auto">
          <a:xfrm>
            <a:off x="5865813" y="4773613"/>
            <a:ext cx="295275" cy="247650"/>
            <a:chOff x="3599" y="3028"/>
            <a:chExt cx="186" cy="156"/>
          </a:xfrm>
        </p:grpSpPr>
        <p:sp>
          <p:nvSpPr>
            <p:cNvPr id="14412" name="Rectangle 150"/>
            <p:cNvSpPr>
              <a:spLocks noChangeArrowheads="1"/>
            </p:cNvSpPr>
            <p:nvPr/>
          </p:nvSpPr>
          <p:spPr bwMode="auto">
            <a:xfrm>
              <a:off x="3599" y="3028"/>
              <a:ext cx="186" cy="156"/>
            </a:xfrm>
            <a:prstGeom prst="rect">
              <a:avLst/>
            </a:prstGeom>
            <a:solidFill>
              <a:srgbClr val="008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_tradnl"/>
            </a:p>
          </p:txBody>
        </p:sp>
        <p:pic>
          <p:nvPicPr>
            <p:cNvPr id="14413" name="Picture 4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639" y="3053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411" name="Text Box 80"/>
          <p:cNvSpPr txBox="1">
            <a:spLocks noChangeArrowheads="1"/>
          </p:cNvSpPr>
          <p:nvPr/>
        </p:nvSpPr>
        <p:spPr bwMode="auto">
          <a:xfrm>
            <a:off x="1916113" y="165100"/>
            <a:ext cx="67595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2400">
                <a:solidFill>
                  <a:srgbClr val="C00000"/>
                </a:solidFill>
              </a:rPr>
              <a:t>Customers receive service from/at facilities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6.66667E-6 L -3.88889E-6 0.12916 L -3.88889E-6 -6.66667E-6 Z " pathEditMode="relative" ptsTypes="AAA">
                                      <p:cBhvr>
                                        <p:cTn id="6" dur="3000" fill="hold"/>
                                        <p:tgtEl>
                                          <p:spTgt spid="3584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0399 -0.01598 L -0.00816 -0.14445 L 5.55556E-7 3.33333E-6 " pathEditMode="relative" rAng="0" ptsTypes="AAA">
                                      <p:cBhvr>
                                        <p:cTn id="12" dur="3000" fill="hold"/>
                                        <p:tgtEl>
                                          <p:spTgt spid="3584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" dur="500"/>
                                        <p:tgtEl>
                                          <p:spTgt spid="358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Freeform 38"/>
          <p:cNvSpPr>
            <a:spLocks/>
          </p:cNvSpPr>
          <p:nvPr/>
        </p:nvSpPr>
        <p:spPr bwMode="auto">
          <a:xfrm>
            <a:off x="3187700" y="1263650"/>
            <a:ext cx="2303463" cy="1079500"/>
          </a:xfrm>
          <a:custGeom>
            <a:avLst/>
            <a:gdLst>
              <a:gd name="T0" fmla="*/ 2147483647 w 1451"/>
              <a:gd name="T1" fmla="*/ 2147483647 h 680"/>
              <a:gd name="T2" fmla="*/ 0 w 1451"/>
              <a:gd name="T3" fmla="*/ 2147483647 h 680"/>
              <a:gd name="T4" fmla="*/ 2147483647 w 1451"/>
              <a:gd name="T5" fmla="*/ 0 h 680"/>
              <a:gd name="T6" fmla="*/ 2147483647 w 1451"/>
              <a:gd name="T7" fmla="*/ 2147483647 h 680"/>
              <a:gd name="T8" fmla="*/ 2147483647 w 1451"/>
              <a:gd name="T9" fmla="*/ 2147483647 h 680"/>
              <a:gd name="T10" fmla="*/ 2147483647 w 1451"/>
              <a:gd name="T11" fmla="*/ 2147483647 h 680"/>
              <a:gd name="T12" fmla="*/ 2147483647 w 1451"/>
              <a:gd name="T13" fmla="*/ 2147483647 h 680"/>
              <a:gd name="T14" fmla="*/ 2147483647 w 1451"/>
              <a:gd name="T15" fmla="*/ 2147483647 h 6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451"/>
              <a:gd name="T25" fmla="*/ 0 h 680"/>
              <a:gd name="T26" fmla="*/ 1451 w 1451"/>
              <a:gd name="T27" fmla="*/ 680 h 68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451" h="680">
                <a:moveTo>
                  <a:pt x="363" y="589"/>
                </a:moveTo>
                <a:lnTo>
                  <a:pt x="0" y="453"/>
                </a:lnTo>
                <a:lnTo>
                  <a:pt x="363" y="0"/>
                </a:lnTo>
                <a:lnTo>
                  <a:pt x="544" y="181"/>
                </a:lnTo>
                <a:lnTo>
                  <a:pt x="1406" y="226"/>
                </a:lnTo>
                <a:lnTo>
                  <a:pt x="1451" y="680"/>
                </a:lnTo>
                <a:lnTo>
                  <a:pt x="771" y="635"/>
                </a:lnTo>
                <a:lnTo>
                  <a:pt x="499" y="680"/>
                </a:lnTo>
              </a:path>
            </a:pathLst>
          </a:custGeom>
          <a:noFill/>
          <a:ln w="9525" cap="flat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5362" name="Freeform 39"/>
          <p:cNvSpPr>
            <a:spLocks/>
          </p:cNvSpPr>
          <p:nvPr/>
        </p:nvSpPr>
        <p:spPr bwMode="auto">
          <a:xfrm>
            <a:off x="6572250" y="1263650"/>
            <a:ext cx="1439863" cy="719138"/>
          </a:xfrm>
          <a:custGeom>
            <a:avLst/>
            <a:gdLst>
              <a:gd name="T0" fmla="*/ 2147483647 w 907"/>
              <a:gd name="T1" fmla="*/ 2147483647 h 453"/>
              <a:gd name="T2" fmla="*/ 0 w 907"/>
              <a:gd name="T3" fmla="*/ 2147483647 h 453"/>
              <a:gd name="T4" fmla="*/ 2147483647 w 907"/>
              <a:gd name="T5" fmla="*/ 2147483647 h 453"/>
              <a:gd name="T6" fmla="*/ 2147483647 w 907"/>
              <a:gd name="T7" fmla="*/ 0 h 453"/>
              <a:gd name="T8" fmla="*/ 2147483647 w 907"/>
              <a:gd name="T9" fmla="*/ 2147483647 h 453"/>
              <a:gd name="T10" fmla="*/ 2147483647 w 907"/>
              <a:gd name="T11" fmla="*/ 2147483647 h 45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07"/>
              <a:gd name="T19" fmla="*/ 0 h 453"/>
              <a:gd name="T20" fmla="*/ 907 w 907"/>
              <a:gd name="T21" fmla="*/ 453 h 45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07" h="453">
                <a:moveTo>
                  <a:pt x="408" y="363"/>
                </a:moveTo>
                <a:lnTo>
                  <a:pt x="0" y="453"/>
                </a:lnTo>
                <a:lnTo>
                  <a:pt x="272" y="136"/>
                </a:lnTo>
                <a:lnTo>
                  <a:pt x="589" y="0"/>
                </a:lnTo>
                <a:lnTo>
                  <a:pt x="907" y="226"/>
                </a:lnTo>
                <a:lnTo>
                  <a:pt x="544" y="317"/>
                </a:lnTo>
              </a:path>
            </a:pathLst>
          </a:custGeom>
          <a:noFill/>
          <a:ln w="9525" cap="flat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5363" name="Freeform 40"/>
          <p:cNvSpPr>
            <a:spLocks/>
          </p:cNvSpPr>
          <p:nvPr/>
        </p:nvSpPr>
        <p:spPr bwMode="auto">
          <a:xfrm>
            <a:off x="2827338" y="3422650"/>
            <a:ext cx="1368425" cy="792163"/>
          </a:xfrm>
          <a:custGeom>
            <a:avLst/>
            <a:gdLst>
              <a:gd name="T0" fmla="*/ 2147483647 w 862"/>
              <a:gd name="T1" fmla="*/ 2147483647 h 499"/>
              <a:gd name="T2" fmla="*/ 0 w 862"/>
              <a:gd name="T3" fmla="*/ 2147483647 h 499"/>
              <a:gd name="T4" fmla="*/ 2147483647 w 862"/>
              <a:gd name="T5" fmla="*/ 2147483647 h 499"/>
              <a:gd name="T6" fmla="*/ 2147483647 w 862"/>
              <a:gd name="T7" fmla="*/ 2147483647 h 499"/>
              <a:gd name="T8" fmla="*/ 2147483647 w 862"/>
              <a:gd name="T9" fmla="*/ 0 h 499"/>
              <a:gd name="T10" fmla="*/ 2147483647 w 862"/>
              <a:gd name="T11" fmla="*/ 2147483647 h 49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862"/>
              <a:gd name="T19" fmla="*/ 0 h 499"/>
              <a:gd name="T20" fmla="*/ 862 w 862"/>
              <a:gd name="T21" fmla="*/ 499 h 49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862" h="499">
                <a:moveTo>
                  <a:pt x="499" y="499"/>
                </a:moveTo>
                <a:lnTo>
                  <a:pt x="0" y="227"/>
                </a:lnTo>
                <a:lnTo>
                  <a:pt x="363" y="227"/>
                </a:lnTo>
                <a:lnTo>
                  <a:pt x="499" y="91"/>
                </a:lnTo>
                <a:lnTo>
                  <a:pt x="862" y="0"/>
                </a:lnTo>
                <a:lnTo>
                  <a:pt x="635" y="454"/>
                </a:lnTo>
              </a:path>
            </a:pathLst>
          </a:custGeom>
          <a:noFill/>
          <a:ln w="9525" cap="flat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5364" name="Freeform 41"/>
          <p:cNvSpPr>
            <a:spLocks/>
          </p:cNvSpPr>
          <p:nvPr/>
        </p:nvSpPr>
        <p:spPr bwMode="auto">
          <a:xfrm>
            <a:off x="3763963" y="4648200"/>
            <a:ext cx="3167062" cy="1295400"/>
          </a:xfrm>
          <a:custGeom>
            <a:avLst/>
            <a:gdLst>
              <a:gd name="T0" fmla="*/ 2147483647 w 1995"/>
              <a:gd name="T1" fmla="*/ 2147483647 h 816"/>
              <a:gd name="T2" fmla="*/ 2147483647 w 1995"/>
              <a:gd name="T3" fmla="*/ 0 h 816"/>
              <a:gd name="T4" fmla="*/ 2147483647 w 1995"/>
              <a:gd name="T5" fmla="*/ 2147483647 h 816"/>
              <a:gd name="T6" fmla="*/ 0 w 1995"/>
              <a:gd name="T7" fmla="*/ 2147483647 h 816"/>
              <a:gd name="T8" fmla="*/ 2147483647 w 1995"/>
              <a:gd name="T9" fmla="*/ 2147483647 h 816"/>
              <a:gd name="T10" fmla="*/ 2147483647 w 1995"/>
              <a:gd name="T11" fmla="*/ 2147483647 h 816"/>
              <a:gd name="T12" fmla="*/ 2147483647 w 1995"/>
              <a:gd name="T13" fmla="*/ 2147483647 h 816"/>
              <a:gd name="T14" fmla="*/ 2147483647 w 1995"/>
              <a:gd name="T15" fmla="*/ 2147483647 h 816"/>
              <a:gd name="T16" fmla="*/ 2147483647 w 1995"/>
              <a:gd name="T17" fmla="*/ 2147483647 h 8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95"/>
              <a:gd name="T28" fmla="*/ 0 h 816"/>
              <a:gd name="T29" fmla="*/ 1995 w 1995"/>
              <a:gd name="T30" fmla="*/ 816 h 8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95" h="816">
                <a:moveTo>
                  <a:pt x="1496" y="272"/>
                </a:moveTo>
                <a:lnTo>
                  <a:pt x="1270" y="0"/>
                </a:lnTo>
                <a:lnTo>
                  <a:pt x="816" y="45"/>
                </a:lnTo>
                <a:lnTo>
                  <a:pt x="0" y="272"/>
                </a:lnTo>
                <a:lnTo>
                  <a:pt x="907" y="499"/>
                </a:lnTo>
                <a:lnTo>
                  <a:pt x="1451" y="635"/>
                </a:lnTo>
                <a:lnTo>
                  <a:pt x="1995" y="816"/>
                </a:lnTo>
                <a:lnTo>
                  <a:pt x="1905" y="453"/>
                </a:lnTo>
                <a:lnTo>
                  <a:pt x="1633" y="362"/>
                </a:lnTo>
              </a:path>
            </a:pathLst>
          </a:custGeom>
          <a:noFill/>
          <a:ln w="9525" cap="flat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5365" name="Freeform 42"/>
          <p:cNvSpPr>
            <a:spLocks/>
          </p:cNvSpPr>
          <p:nvPr/>
        </p:nvSpPr>
        <p:spPr bwMode="auto">
          <a:xfrm>
            <a:off x="7435850" y="2847975"/>
            <a:ext cx="1008063" cy="1655763"/>
          </a:xfrm>
          <a:custGeom>
            <a:avLst/>
            <a:gdLst>
              <a:gd name="T0" fmla="*/ 2147483647 w 635"/>
              <a:gd name="T1" fmla="*/ 2147483647 h 1043"/>
              <a:gd name="T2" fmla="*/ 2147483647 w 635"/>
              <a:gd name="T3" fmla="*/ 2147483647 h 1043"/>
              <a:gd name="T4" fmla="*/ 2147483647 w 635"/>
              <a:gd name="T5" fmla="*/ 0 h 1043"/>
              <a:gd name="T6" fmla="*/ 2147483647 w 635"/>
              <a:gd name="T7" fmla="*/ 2147483647 h 1043"/>
              <a:gd name="T8" fmla="*/ 0 w 635"/>
              <a:gd name="T9" fmla="*/ 2147483647 h 1043"/>
              <a:gd name="T10" fmla="*/ 2147483647 w 635"/>
              <a:gd name="T11" fmla="*/ 2147483647 h 1043"/>
              <a:gd name="T12" fmla="*/ 2147483647 w 635"/>
              <a:gd name="T13" fmla="*/ 2147483647 h 1043"/>
              <a:gd name="T14" fmla="*/ 2147483647 w 635"/>
              <a:gd name="T15" fmla="*/ 2147483647 h 104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35"/>
              <a:gd name="T25" fmla="*/ 0 h 1043"/>
              <a:gd name="T26" fmla="*/ 635 w 635"/>
              <a:gd name="T27" fmla="*/ 1043 h 104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35" h="1043">
                <a:moveTo>
                  <a:pt x="408" y="544"/>
                </a:moveTo>
                <a:lnTo>
                  <a:pt x="499" y="362"/>
                </a:lnTo>
                <a:lnTo>
                  <a:pt x="317" y="0"/>
                </a:lnTo>
                <a:lnTo>
                  <a:pt x="45" y="226"/>
                </a:lnTo>
                <a:lnTo>
                  <a:pt x="0" y="725"/>
                </a:lnTo>
                <a:lnTo>
                  <a:pt x="408" y="1043"/>
                </a:lnTo>
                <a:lnTo>
                  <a:pt x="635" y="952"/>
                </a:lnTo>
                <a:lnTo>
                  <a:pt x="408" y="635"/>
                </a:lnTo>
              </a:path>
            </a:pathLst>
          </a:custGeom>
          <a:noFill/>
          <a:ln w="9525" cap="flat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5366" name="Freeform 43"/>
          <p:cNvSpPr>
            <a:spLocks/>
          </p:cNvSpPr>
          <p:nvPr/>
        </p:nvSpPr>
        <p:spPr bwMode="auto">
          <a:xfrm>
            <a:off x="5635625" y="3279775"/>
            <a:ext cx="647700" cy="503238"/>
          </a:xfrm>
          <a:custGeom>
            <a:avLst/>
            <a:gdLst>
              <a:gd name="T0" fmla="*/ 0 w 408"/>
              <a:gd name="T1" fmla="*/ 2147483647 h 317"/>
              <a:gd name="T2" fmla="*/ 0 w 408"/>
              <a:gd name="T3" fmla="*/ 2147483647 h 317"/>
              <a:gd name="T4" fmla="*/ 2147483647 w 408"/>
              <a:gd name="T5" fmla="*/ 2147483647 h 317"/>
              <a:gd name="T6" fmla="*/ 2147483647 w 408"/>
              <a:gd name="T7" fmla="*/ 0 h 317"/>
              <a:gd name="T8" fmla="*/ 2147483647 w 408"/>
              <a:gd name="T9" fmla="*/ 0 h 3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8"/>
              <a:gd name="T16" fmla="*/ 0 h 317"/>
              <a:gd name="T17" fmla="*/ 408 w 408"/>
              <a:gd name="T18" fmla="*/ 317 h 31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8" h="317">
                <a:moveTo>
                  <a:pt x="0" y="90"/>
                </a:moveTo>
                <a:lnTo>
                  <a:pt x="0" y="317"/>
                </a:lnTo>
                <a:lnTo>
                  <a:pt x="363" y="317"/>
                </a:lnTo>
                <a:lnTo>
                  <a:pt x="408" y="0"/>
                </a:lnTo>
                <a:lnTo>
                  <a:pt x="45" y="0"/>
                </a:lnTo>
              </a:path>
            </a:pathLst>
          </a:custGeom>
          <a:noFill/>
          <a:ln w="9525" cap="flat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5367" name="Text Box 50"/>
          <p:cNvSpPr txBox="1">
            <a:spLocks noChangeArrowheads="1"/>
          </p:cNvSpPr>
          <p:nvPr/>
        </p:nvSpPr>
        <p:spPr bwMode="auto">
          <a:xfrm>
            <a:off x="0" y="2479675"/>
            <a:ext cx="2393950" cy="1558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600">
                <a:solidFill>
                  <a:srgbClr val="46466A"/>
                </a:solidFill>
              </a:rPr>
              <a:t>If several customers are visited in the same route</a:t>
            </a:r>
          </a:p>
          <a:p>
            <a:pPr algn="ctr">
              <a:spcBef>
                <a:spcPct val="50000"/>
              </a:spcBef>
            </a:pPr>
            <a:r>
              <a:rPr lang="es-ES" sz="1600">
                <a:solidFill>
                  <a:srgbClr val="46466A"/>
                </a:solidFill>
                <a:latin typeface="Lucida Sans Unicode" pitchFamily="34" charset="0"/>
              </a:rPr>
              <a:t>⋮</a:t>
            </a:r>
          </a:p>
          <a:p>
            <a:pPr algn="ctr">
              <a:spcBef>
                <a:spcPct val="50000"/>
              </a:spcBef>
            </a:pPr>
            <a:r>
              <a:rPr lang="es-ES" sz="1600">
                <a:solidFill>
                  <a:srgbClr val="46466A"/>
                </a:solidFill>
              </a:rPr>
              <a:t>the design of the routes may become difficult</a:t>
            </a:r>
          </a:p>
        </p:txBody>
      </p:sp>
      <p:pic>
        <p:nvPicPr>
          <p:cNvPr id="359475" name="Picture 5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1425" y="2133600"/>
            <a:ext cx="2159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9" name="Rectangle 52"/>
          <p:cNvSpPr>
            <a:spLocks noChangeArrowheads="1"/>
          </p:cNvSpPr>
          <p:nvPr/>
        </p:nvSpPr>
        <p:spPr bwMode="auto">
          <a:xfrm>
            <a:off x="2474913" y="806450"/>
            <a:ext cx="6213475" cy="5334000"/>
          </a:xfrm>
          <a:prstGeom prst="rect">
            <a:avLst/>
          </a:prstGeom>
          <a:noFill/>
          <a:ln w="9525" algn="ctr">
            <a:solidFill>
              <a:srgbClr val="008A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pic>
        <p:nvPicPr>
          <p:cNvPr id="15370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9113" y="190976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1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7288" y="116681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2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3988" y="147161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3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49875" y="154305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4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02263" y="225266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5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30700" y="219075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6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7163" y="191452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7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94513" y="140652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8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7913" y="11684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9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37500" y="153035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0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2250" y="274955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1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39025" y="312261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2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62825" y="391795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3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58163" y="333216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4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62950" y="428466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5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442277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6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00775" y="320357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7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5213" y="37338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8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49900" y="36957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9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73638" y="462915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90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89600" y="454501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91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8300" y="530701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92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25" y="5849938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93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70588" y="557847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94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37150" y="536892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95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2213" y="500697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96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4950" y="370205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97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14700" y="369411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98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52825" y="3455988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99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05275" y="3322638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400" name="Group 84"/>
          <p:cNvGrpSpPr>
            <a:grpSpLocks/>
          </p:cNvGrpSpPr>
          <p:nvPr/>
        </p:nvGrpSpPr>
        <p:grpSpPr bwMode="auto">
          <a:xfrm>
            <a:off x="6075363" y="4987925"/>
            <a:ext cx="295275" cy="247650"/>
            <a:chOff x="3599" y="3028"/>
            <a:chExt cx="186" cy="156"/>
          </a:xfrm>
        </p:grpSpPr>
        <p:sp>
          <p:nvSpPr>
            <p:cNvPr id="15417" name="Rectangle 150"/>
            <p:cNvSpPr>
              <a:spLocks noChangeArrowheads="1"/>
            </p:cNvSpPr>
            <p:nvPr/>
          </p:nvSpPr>
          <p:spPr bwMode="auto">
            <a:xfrm>
              <a:off x="3599" y="3028"/>
              <a:ext cx="186" cy="156"/>
            </a:xfrm>
            <a:prstGeom prst="rect">
              <a:avLst/>
            </a:prstGeom>
            <a:solidFill>
              <a:srgbClr val="008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_tradnl"/>
            </a:p>
          </p:txBody>
        </p:sp>
        <p:pic>
          <p:nvPicPr>
            <p:cNvPr id="15418" name="Picture 4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639" y="3053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5401" name="Group 87"/>
          <p:cNvGrpSpPr>
            <a:grpSpLocks/>
          </p:cNvGrpSpPr>
          <p:nvPr/>
        </p:nvGrpSpPr>
        <p:grpSpPr bwMode="auto">
          <a:xfrm>
            <a:off x="3598863" y="4064000"/>
            <a:ext cx="295275" cy="247650"/>
            <a:chOff x="3599" y="3028"/>
            <a:chExt cx="186" cy="156"/>
          </a:xfrm>
        </p:grpSpPr>
        <p:sp>
          <p:nvSpPr>
            <p:cNvPr id="15415" name="Rectangle 150"/>
            <p:cNvSpPr>
              <a:spLocks noChangeArrowheads="1"/>
            </p:cNvSpPr>
            <p:nvPr/>
          </p:nvSpPr>
          <p:spPr bwMode="auto">
            <a:xfrm>
              <a:off x="3599" y="3028"/>
              <a:ext cx="186" cy="156"/>
            </a:xfrm>
            <a:prstGeom prst="rect">
              <a:avLst/>
            </a:prstGeom>
            <a:solidFill>
              <a:srgbClr val="008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_tradnl"/>
            </a:p>
          </p:txBody>
        </p:sp>
        <p:pic>
          <p:nvPicPr>
            <p:cNvPr id="15416" name="Picture 4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639" y="3053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5402" name="Group 90"/>
          <p:cNvGrpSpPr>
            <a:grpSpLocks/>
          </p:cNvGrpSpPr>
          <p:nvPr/>
        </p:nvGrpSpPr>
        <p:grpSpPr bwMode="auto">
          <a:xfrm>
            <a:off x="3751263" y="2159000"/>
            <a:ext cx="295275" cy="247650"/>
            <a:chOff x="3599" y="3028"/>
            <a:chExt cx="186" cy="156"/>
          </a:xfrm>
        </p:grpSpPr>
        <p:sp>
          <p:nvSpPr>
            <p:cNvPr id="15413" name="Rectangle 150"/>
            <p:cNvSpPr>
              <a:spLocks noChangeArrowheads="1"/>
            </p:cNvSpPr>
            <p:nvPr/>
          </p:nvSpPr>
          <p:spPr bwMode="auto">
            <a:xfrm>
              <a:off x="3599" y="3028"/>
              <a:ext cx="186" cy="156"/>
            </a:xfrm>
            <a:prstGeom prst="rect">
              <a:avLst/>
            </a:prstGeom>
            <a:solidFill>
              <a:srgbClr val="008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_tradnl"/>
            </a:p>
          </p:txBody>
        </p:sp>
        <p:pic>
          <p:nvPicPr>
            <p:cNvPr id="15414" name="Picture 4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639" y="3053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5403" name="Group 93"/>
          <p:cNvGrpSpPr>
            <a:grpSpLocks/>
          </p:cNvGrpSpPr>
          <p:nvPr/>
        </p:nvGrpSpPr>
        <p:grpSpPr bwMode="auto">
          <a:xfrm>
            <a:off x="7208838" y="1701800"/>
            <a:ext cx="295275" cy="247650"/>
            <a:chOff x="3599" y="3028"/>
            <a:chExt cx="186" cy="156"/>
          </a:xfrm>
        </p:grpSpPr>
        <p:sp>
          <p:nvSpPr>
            <p:cNvPr id="15411" name="Rectangle 150"/>
            <p:cNvSpPr>
              <a:spLocks noChangeArrowheads="1"/>
            </p:cNvSpPr>
            <p:nvPr/>
          </p:nvSpPr>
          <p:spPr bwMode="auto">
            <a:xfrm>
              <a:off x="3599" y="3028"/>
              <a:ext cx="186" cy="156"/>
            </a:xfrm>
            <a:prstGeom prst="rect">
              <a:avLst/>
            </a:prstGeom>
            <a:solidFill>
              <a:srgbClr val="008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_tradnl"/>
            </a:p>
          </p:txBody>
        </p:sp>
        <p:pic>
          <p:nvPicPr>
            <p:cNvPr id="15412" name="Picture 4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639" y="3053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5404" name="Group 96"/>
          <p:cNvGrpSpPr>
            <a:grpSpLocks/>
          </p:cNvGrpSpPr>
          <p:nvPr/>
        </p:nvGrpSpPr>
        <p:grpSpPr bwMode="auto">
          <a:xfrm>
            <a:off x="5532438" y="3197225"/>
            <a:ext cx="295275" cy="247650"/>
            <a:chOff x="3599" y="3028"/>
            <a:chExt cx="186" cy="156"/>
          </a:xfrm>
        </p:grpSpPr>
        <p:sp>
          <p:nvSpPr>
            <p:cNvPr id="15409" name="Rectangle 150"/>
            <p:cNvSpPr>
              <a:spLocks noChangeArrowheads="1"/>
            </p:cNvSpPr>
            <p:nvPr/>
          </p:nvSpPr>
          <p:spPr bwMode="auto">
            <a:xfrm>
              <a:off x="3599" y="3028"/>
              <a:ext cx="186" cy="156"/>
            </a:xfrm>
            <a:prstGeom prst="rect">
              <a:avLst/>
            </a:prstGeom>
            <a:solidFill>
              <a:srgbClr val="008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_tradnl"/>
            </a:p>
          </p:txBody>
        </p:sp>
        <p:pic>
          <p:nvPicPr>
            <p:cNvPr id="15410" name="Picture 4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639" y="3053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5405" name="Group 99"/>
          <p:cNvGrpSpPr>
            <a:grpSpLocks/>
          </p:cNvGrpSpPr>
          <p:nvPr/>
        </p:nvGrpSpPr>
        <p:grpSpPr bwMode="auto">
          <a:xfrm>
            <a:off x="7913688" y="3663950"/>
            <a:ext cx="295275" cy="247650"/>
            <a:chOff x="3599" y="3028"/>
            <a:chExt cx="186" cy="156"/>
          </a:xfrm>
        </p:grpSpPr>
        <p:sp>
          <p:nvSpPr>
            <p:cNvPr id="15407" name="Rectangle 150"/>
            <p:cNvSpPr>
              <a:spLocks noChangeArrowheads="1"/>
            </p:cNvSpPr>
            <p:nvPr/>
          </p:nvSpPr>
          <p:spPr bwMode="auto">
            <a:xfrm>
              <a:off x="3599" y="3028"/>
              <a:ext cx="186" cy="156"/>
            </a:xfrm>
            <a:prstGeom prst="rect">
              <a:avLst/>
            </a:prstGeom>
            <a:solidFill>
              <a:srgbClr val="008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_tradnl"/>
            </a:p>
          </p:txBody>
        </p:sp>
        <p:pic>
          <p:nvPicPr>
            <p:cNvPr id="15408" name="Picture 4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639" y="3053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406" name="Text Box 63"/>
          <p:cNvSpPr txBox="1">
            <a:spLocks noChangeArrowheads="1"/>
          </p:cNvSpPr>
          <p:nvPr/>
        </p:nvSpPr>
        <p:spPr bwMode="auto">
          <a:xfrm>
            <a:off x="1916113" y="165100"/>
            <a:ext cx="67595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2400">
                <a:solidFill>
                  <a:srgbClr val="C00000"/>
                </a:solidFill>
              </a:rPr>
              <a:t>Customers receive service from facilities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-4.81481E-6 L -0.07292 -0.04027 L -0.00834 -0.14722 L 0.02292 -0.10277 L 0.175 -0.09305 L 0.18334 0.00695 L 0.05938 -0.00277 L 0.00729 0.00973 " pathEditMode="relative" ptsTypes="AAAAAAAA">
                                      <p:cBhvr>
                                        <p:cTn id="9" dur="5000" fill="hold"/>
                                        <p:tgtEl>
                                          <p:spTgt spid="3594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59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Line 9"/>
          <p:cNvSpPr>
            <a:spLocks noChangeShapeType="1"/>
          </p:cNvSpPr>
          <p:nvPr/>
        </p:nvSpPr>
        <p:spPr bwMode="auto">
          <a:xfrm>
            <a:off x="3679825" y="2514600"/>
            <a:ext cx="1485900" cy="836613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386" name="Line 10"/>
          <p:cNvSpPr>
            <a:spLocks noChangeShapeType="1"/>
          </p:cNvSpPr>
          <p:nvPr/>
        </p:nvSpPr>
        <p:spPr bwMode="auto">
          <a:xfrm>
            <a:off x="3646488" y="2533650"/>
            <a:ext cx="2060575" cy="2443163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387" name="Line 11"/>
          <p:cNvSpPr>
            <a:spLocks noChangeShapeType="1"/>
          </p:cNvSpPr>
          <p:nvPr/>
        </p:nvSpPr>
        <p:spPr bwMode="auto">
          <a:xfrm>
            <a:off x="3689350" y="2474913"/>
            <a:ext cx="3671888" cy="1277937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388" name="Line 12"/>
          <p:cNvSpPr>
            <a:spLocks noChangeShapeType="1"/>
          </p:cNvSpPr>
          <p:nvPr/>
        </p:nvSpPr>
        <p:spPr bwMode="auto">
          <a:xfrm>
            <a:off x="3497263" y="2536825"/>
            <a:ext cx="1587" cy="156845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389" name="Line 13"/>
          <p:cNvSpPr>
            <a:spLocks noChangeShapeType="1"/>
          </p:cNvSpPr>
          <p:nvPr/>
        </p:nvSpPr>
        <p:spPr bwMode="auto">
          <a:xfrm flipV="1">
            <a:off x="3646488" y="1882775"/>
            <a:ext cx="3022600" cy="48895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390" name="Line 14"/>
          <p:cNvSpPr>
            <a:spLocks noChangeShapeType="1"/>
          </p:cNvSpPr>
          <p:nvPr/>
        </p:nvSpPr>
        <p:spPr bwMode="auto">
          <a:xfrm>
            <a:off x="6859588" y="2017713"/>
            <a:ext cx="563562" cy="168275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391" name="Line 15"/>
          <p:cNvSpPr>
            <a:spLocks noChangeShapeType="1"/>
          </p:cNvSpPr>
          <p:nvPr/>
        </p:nvSpPr>
        <p:spPr bwMode="auto">
          <a:xfrm flipH="1">
            <a:off x="5297488" y="2012950"/>
            <a:ext cx="1414462" cy="1338263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392" name="Line 16"/>
          <p:cNvSpPr>
            <a:spLocks noChangeShapeType="1"/>
          </p:cNvSpPr>
          <p:nvPr/>
        </p:nvSpPr>
        <p:spPr bwMode="auto">
          <a:xfrm flipH="1">
            <a:off x="5808663" y="2008188"/>
            <a:ext cx="1033462" cy="2954337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393" name="Line 17"/>
          <p:cNvSpPr>
            <a:spLocks noChangeShapeType="1"/>
          </p:cNvSpPr>
          <p:nvPr/>
        </p:nvSpPr>
        <p:spPr bwMode="auto">
          <a:xfrm flipV="1">
            <a:off x="3587750" y="1984375"/>
            <a:ext cx="3111500" cy="213995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394" name="Line 18"/>
          <p:cNvSpPr>
            <a:spLocks noChangeShapeType="1"/>
          </p:cNvSpPr>
          <p:nvPr/>
        </p:nvSpPr>
        <p:spPr bwMode="auto">
          <a:xfrm flipV="1">
            <a:off x="3621088" y="3479800"/>
            <a:ext cx="1544637" cy="706438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395" name="Line 19"/>
          <p:cNvSpPr>
            <a:spLocks noChangeShapeType="1"/>
          </p:cNvSpPr>
          <p:nvPr/>
        </p:nvSpPr>
        <p:spPr bwMode="auto">
          <a:xfrm flipV="1">
            <a:off x="3630613" y="3843338"/>
            <a:ext cx="3673475" cy="4191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396" name="Line 20"/>
          <p:cNvSpPr>
            <a:spLocks noChangeShapeType="1"/>
          </p:cNvSpPr>
          <p:nvPr/>
        </p:nvSpPr>
        <p:spPr bwMode="auto">
          <a:xfrm>
            <a:off x="3621088" y="4292600"/>
            <a:ext cx="2038350" cy="727075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397" name="Line 21"/>
          <p:cNvSpPr>
            <a:spLocks noChangeShapeType="1"/>
          </p:cNvSpPr>
          <p:nvPr/>
        </p:nvSpPr>
        <p:spPr bwMode="auto">
          <a:xfrm>
            <a:off x="5297488" y="3479800"/>
            <a:ext cx="2019300" cy="31115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398" name="Line 22"/>
          <p:cNvSpPr>
            <a:spLocks noChangeShapeType="1"/>
          </p:cNvSpPr>
          <p:nvPr/>
        </p:nvSpPr>
        <p:spPr bwMode="auto">
          <a:xfrm>
            <a:off x="5297488" y="3479800"/>
            <a:ext cx="501650" cy="147955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399" name="Line 23"/>
          <p:cNvSpPr>
            <a:spLocks noChangeShapeType="1"/>
          </p:cNvSpPr>
          <p:nvPr/>
        </p:nvSpPr>
        <p:spPr bwMode="auto">
          <a:xfrm flipV="1">
            <a:off x="5865813" y="3908425"/>
            <a:ext cx="1495425" cy="1087438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400" name="Line 24"/>
          <p:cNvSpPr>
            <a:spLocks noChangeShapeType="1"/>
          </p:cNvSpPr>
          <p:nvPr/>
        </p:nvSpPr>
        <p:spPr bwMode="auto">
          <a:xfrm>
            <a:off x="2963863" y="2246313"/>
            <a:ext cx="466725" cy="128587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401" name="Line 25"/>
          <p:cNvSpPr>
            <a:spLocks noChangeShapeType="1"/>
          </p:cNvSpPr>
          <p:nvPr/>
        </p:nvSpPr>
        <p:spPr bwMode="auto">
          <a:xfrm>
            <a:off x="3498850" y="1595438"/>
            <a:ext cx="14288" cy="757237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402" name="Line 26"/>
          <p:cNvSpPr>
            <a:spLocks noChangeShapeType="1"/>
          </p:cNvSpPr>
          <p:nvPr/>
        </p:nvSpPr>
        <p:spPr bwMode="auto">
          <a:xfrm flipH="1">
            <a:off x="3563938" y="1984375"/>
            <a:ext cx="134937" cy="325438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403" name="Line 27"/>
          <p:cNvSpPr>
            <a:spLocks noChangeShapeType="1"/>
          </p:cNvSpPr>
          <p:nvPr/>
        </p:nvSpPr>
        <p:spPr bwMode="auto">
          <a:xfrm>
            <a:off x="3702050" y="2403475"/>
            <a:ext cx="476250" cy="1905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404" name="Line 28"/>
          <p:cNvSpPr>
            <a:spLocks noChangeShapeType="1"/>
          </p:cNvSpPr>
          <p:nvPr/>
        </p:nvSpPr>
        <p:spPr bwMode="auto">
          <a:xfrm>
            <a:off x="3498850" y="4262438"/>
            <a:ext cx="0" cy="519112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405" name="Line 29"/>
          <p:cNvSpPr>
            <a:spLocks noChangeShapeType="1"/>
          </p:cNvSpPr>
          <p:nvPr/>
        </p:nvSpPr>
        <p:spPr bwMode="auto">
          <a:xfrm>
            <a:off x="3163888" y="3805238"/>
            <a:ext cx="280987" cy="31115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406" name="Line 30"/>
          <p:cNvSpPr>
            <a:spLocks noChangeShapeType="1"/>
          </p:cNvSpPr>
          <p:nvPr/>
        </p:nvSpPr>
        <p:spPr bwMode="auto">
          <a:xfrm>
            <a:off x="2630488" y="3676650"/>
            <a:ext cx="800100" cy="45402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407" name="Line 31"/>
          <p:cNvSpPr>
            <a:spLocks noChangeShapeType="1"/>
          </p:cNvSpPr>
          <p:nvPr/>
        </p:nvSpPr>
        <p:spPr bwMode="auto">
          <a:xfrm>
            <a:off x="3298825" y="3546475"/>
            <a:ext cx="160338" cy="54927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408" name="Line 32"/>
          <p:cNvSpPr>
            <a:spLocks noChangeShapeType="1"/>
          </p:cNvSpPr>
          <p:nvPr/>
        </p:nvSpPr>
        <p:spPr bwMode="auto">
          <a:xfrm flipV="1">
            <a:off x="3522663" y="3416300"/>
            <a:ext cx="307975" cy="67945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409" name="Line 33"/>
          <p:cNvSpPr>
            <a:spLocks noChangeShapeType="1"/>
          </p:cNvSpPr>
          <p:nvPr/>
        </p:nvSpPr>
        <p:spPr bwMode="auto">
          <a:xfrm flipH="1">
            <a:off x="4897438" y="5105400"/>
            <a:ext cx="733425" cy="261938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410" name="Line 64"/>
          <p:cNvSpPr>
            <a:spLocks noChangeShapeType="1"/>
          </p:cNvSpPr>
          <p:nvPr/>
        </p:nvSpPr>
        <p:spPr bwMode="auto">
          <a:xfrm flipH="1">
            <a:off x="5697538" y="5105400"/>
            <a:ext cx="68262" cy="325438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411" name="Line 65"/>
          <p:cNvSpPr>
            <a:spLocks noChangeShapeType="1"/>
          </p:cNvSpPr>
          <p:nvPr/>
        </p:nvSpPr>
        <p:spPr bwMode="auto">
          <a:xfrm>
            <a:off x="5899150" y="5105400"/>
            <a:ext cx="400050" cy="131763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412" name="Line 66"/>
          <p:cNvSpPr>
            <a:spLocks noChangeShapeType="1"/>
          </p:cNvSpPr>
          <p:nvPr/>
        </p:nvSpPr>
        <p:spPr bwMode="auto">
          <a:xfrm>
            <a:off x="5864225" y="5148263"/>
            <a:ext cx="500063" cy="544512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413" name="Line 67"/>
          <p:cNvSpPr>
            <a:spLocks noChangeShapeType="1"/>
          </p:cNvSpPr>
          <p:nvPr/>
        </p:nvSpPr>
        <p:spPr bwMode="auto">
          <a:xfrm>
            <a:off x="5497513" y="4521200"/>
            <a:ext cx="238125" cy="41275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414" name="Line 68"/>
          <p:cNvSpPr>
            <a:spLocks noChangeShapeType="1"/>
          </p:cNvSpPr>
          <p:nvPr/>
        </p:nvSpPr>
        <p:spPr bwMode="auto">
          <a:xfrm>
            <a:off x="4764088" y="4521200"/>
            <a:ext cx="914400" cy="465138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415" name="Line 69"/>
          <p:cNvSpPr>
            <a:spLocks noChangeShapeType="1"/>
          </p:cNvSpPr>
          <p:nvPr/>
        </p:nvSpPr>
        <p:spPr bwMode="auto">
          <a:xfrm flipH="1">
            <a:off x="7432675" y="3913188"/>
            <a:ext cx="50800" cy="54292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416" name="Line 70"/>
          <p:cNvSpPr>
            <a:spLocks noChangeShapeType="1"/>
          </p:cNvSpPr>
          <p:nvPr/>
        </p:nvSpPr>
        <p:spPr bwMode="auto">
          <a:xfrm flipH="1">
            <a:off x="6964363" y="3908425"/>
            <a:ext cx="352425" cy="15875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417" name="Line 71"/>
          <p:cNvSpPr>
            <a:spLocks noChangeShapeType="1"/>
          </p:cNvSpPr>
          <p:nvPr/>
        </p:nvSpPr>
        <p:spPr bwMode="auto">
          <a:xfrm flipV="1">
            <a:off x="7546975" y="3479800"/>
            <a:ext cx="150813" cy="277813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418" name="Line 72"/>
          <p:cNvSpPr>
            <a:spLocks noChangeShapeType="1"/>
          </p:cNvSpPr>
          <p:nvPr/>
        </p:nvSpPr>
        <p:spPr bwMode="auto">
          <a:xfrm>
            <a:off x="7556500" y="3910013"/>
            <a:ext cx="341313" cy="35242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419" name="Line 73"/>
          <p:cNvSpPr>
            <a:spLocks noChangeShapeType="1"/>
          </p:cNvSpPr>
          <p:nvPr/>
        </p:nvSpPr>
        <p:spPr bwMode="auto">
          <a:xfrm>
            <a:off x="7364413" y="2960688"/>
            <a:ext cx="104775" cy="738187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420" name="Line 74"/>
          <p:cNvSpPr>
            <a:spLocks noChangeShapeType="1"/>
          </p:cNvSpPr>
          <p:nvPr/>
        </p:nvSpPr>
        <p:spPr bwMode="auto">
          <a:xfrm>
            <a:off x="7032625" y="3221038"/>
            <a:ext cx="336550" cy="508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421" name="Line 75"/>
          <p:cNvSpPr>
            <a:spLocks noChangeShapeType="1"/>
          </p:cNvSpPr>
          <p:nvPr/>
        </p:nvSpPr>
        <p:spPr bwMode="auto">
          <a:xfrm flipH="1">
            <a:off x="5230813" y="3451225"/>
            <a:ext cx="4762" cy="280988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422" name="Line 76"/>
          <p:cNvSpPr>
            <a:spLocks noChangeShapeType="1"/>
          </p:cNvSpPr>
          <p:nvPr/>
        </p:nvSpPr>
        <p:spPr bwMode="auto">
          <a:xfrm>
            <a:off x="5365750" y="3479800"/>
            <a:ext cx="446088" cy="34925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423" name="Line 77"/>
          <p:cNvSpPr>
            <a:spLocks noChangeShapeType="1"/>
          </p:cNvSpPr>
          <p:nvPr/>
        </p:nvSpPr>
        <p:spPr bwMode="auto">
          <a:xfrm flipV="1">
            <a:off x="5365750" y="3351213"/>
            <a:ext cx="465138" cy="65087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424" name="Line 78"/>
          <p:cNvSpPr>
            <a:spLocks noChangeShapeType="1"/>
          </p:cNvSpPr>
          <p:nvPr/>
        </p:nvSpPr>
        <p:spPr bwMode="auto">
          <a:xfrm>
            <a:off x="5165725" y="2635250"/>
            <a:ext cx="74613" cy="665163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425" name="Line 79"/>
          <p:cNvSpPr>
            <a:spLocks noChangeShapeType="1"/>
          </p:cNvSpPr>
          <p:nvPr/>
        </p:nvSpPr>
        <p:spPr bwMode="auto">
          <a:xfrm flipV="1">
            <a:off x="6099175" y="1920875"/>
            <a:ext cx="531813" cy="195263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426" name="Line 80"/>
          <p:cNvSpPr>
            <a:spLocks noChangeShapeType="1"/>
          </p:cNvSpPr>
          <p:nvPr/>
        </p:nvSpPr>
        <p:spPr bwMode="auto">
          <a:xfrm flipV="1">
            <a:off x="3611563" y="1854200"/>
            <a:ext cx="1419225" cy="484188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427" name="Line 81"/>
          <p:cNvSpPr>
            <a:spLocks noChangeShapeType="1"/>
          </p:cNvSpPr>
          <p:nvPr/>
        </p:nvSpPr>
        <p:spPr bwMode="auto">
          <a:xfrm>
            <a:off x="6564313" y="1725613"/>
            <a:ext cx="138112" cy="10477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428" name="Line 82"/>
          <p:cNvSpPr>
            <a:spLocks noChangeShapeType="1"/>
          </p:cNvSpPr>
          <p:nvPr/>
        </p:nvSpPr>
        <p:spPr bwMode="auto">
          <a:xfrm flipH="1">
            <a:off x="6832600" y="1595438"/>
            <a:ext cx="131763" cy="242887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429" name="Line 83"/>
          <p:cNvSpPr>
            <a:spLocks noChangeShapeType="1"/>
          </p:cNvSpPr>
          <p:nvPr/>
        </p:nvSpPr>
        <p:spPr bwMode="auto">
          <a:xfrm>
            <a:off x="6899275" y="1854200"/>
            <a:ext cx="533400" cy="6667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6430" name="Rectangle 92"/>
          <p:cNvSpPr>
            <a:spLocks noChangeArrowheads="1"/>
          </p:cNvSpPr>
          <p:nvPr/>
        </p:nvSpPr>
        <p:spPr bwMode="auto">
          <a:xfrm>
            <a:off x="2354263" y="1311275"/>
            <a:ext cx="6343650" cy="4610100"/>
          </a:xfrm>
          <a:prstGeom prst="rect">
            <a:avLst/>
          </a:prstGeom>
          <a:noFill/>
          <a:ln w="9525" algn="ctr">
            <a:solidFill>
              <a:srgbClr val="008A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6431" name="Rectangle 92"/>
          <p:cNvSpPr>
            <a:spLocks noChangeArrowheads="1"/>
          </p:cNvSpPr>
          <p:nvPr/>
        </p:nvSpPr>
        <p:spPr bwMode="auto">
          <a:xfrm>
            <a:off x="-65088" y="2201863"/>
            <a:ext cx="2420938" cy="241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600">
                <a:solidFill>
                  <a:srgbClr val="46466A"/>
                </a:solidFill>
              </a:rPr>
              <a:t>There exists communication between each pair of customers.</a:t>
            </a:r>
          </a:p>
          <a:p>
            <a:pPr algn="ctr">
              <a:spcBef>
                <a:spcPct val="50000"/>
              </a:spcBef>
            </a:pPr>
            <a:r>
              <a:rPr lang="es-ES" sz="1600">
                <a:solidFill>
                  <a:srgbClr val="46466A"/>
                </a:solidFill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s-ES" sz="1600">
                <a:solidFill>
                  <a:srgbClr val="46466A"/>
                </a:solidFill>
              </a:rPr>
              <a:t>Flows are consolidated and re-routed at facilities </a:t>
            </a:r>
          </a:p>
          <a:p>
            <a:pPr algn="ctr">
              <a:spcBef>
                <a:spcPct val="50000"/>
              </a:spcBef>
            </a:pPr>
            <a:r>
              <a:rPr lang="es-ES" sz="1600">
                <a:solidFill>
                  <a:srgbClr val="46466A"/>
                </a:solidFill>
              </a:rPr>
              <a:t>(which must be connected)</a:t>
            </a:r>
          </a:p>
        </p:txBody>
      </p:sp>
      <p:pic>
        <p:nvPicPr>
          <p:cNvPr id="16432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311467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33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92975" y="284956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34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6988" y="337502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35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3995738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36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31138" y="42164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37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66000" y="436086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38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05438" y="440055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39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73600" y="443071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40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65863" y="51562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41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6075" y="2147888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42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96025" y="5634038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43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02288" y="540702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44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4725" y="5284788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45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4713" y="47244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46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49675" y="334486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47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8338" y="347027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48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67050" y="368141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49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44763" y="359727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50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32175" y="1455738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51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13" y="189547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52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9350" y="174466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53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70363" y="23368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54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30875" y="378301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55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21363" y="326866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56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54613" y="369252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57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3650" y="25019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58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2988" y="184467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59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8688" y="204152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60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51663" y="148431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61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37313" y="157956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462" name="Group 127"/>
          <p:cNvGrpSpPr>
            <a:grpSpLocks/>
          </p:cNvGrpSpPr>
          <p:nvPr/>
        </p:nvGrpSpPr>
        <p:grpSpPr bwMode="auto">
          <a:xfrm>
            <a:off x="3409950" y="2295525"/>
            <a:ext cx="295275" cy="247650"/>
            <a:chOff x="3599" y="3028"/>
            <a:chExt cx="186" cy="156"/>
          </a:xfrm>
        </p:grpSpPr>
        <p:sp>
          <p:nvSpPr>
            <p:cNvPr id="16485" name="Rectangle 150"/>
            <p:cNvSpPr>
              <a:spLocks noChangeArrowheads="1"/>
            </p:cNvSpPr>
            <p:nvPr/>
          </p:nvSpPr>
          <p:spPr bwMode="auto">
            <a:xfrm>
              <a:off x="3599" y="3028"/>
              <a:ext cx="186" cy="156"/>
            </a:xfrm>
            <a:prstGeom prst="rect">
              <a:avLst/>
            </a:prstGeom>
            <a:solidFill>
              <a:srgbClr val="008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_tradnl"/>
            </a:p>
          </p:txBody>
        </p:sp>
        <p:pic>
          <p:nvPicPr>
            <p:cNvPr id="16486" name="Picture 4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639" y="3053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6463" name="Group 130"/>
          <p:cNvGrpSpPr>
            <a:grpSpLocks/>
          </p:cNvGrpSpPr>
          <p:nvPr/>
        </p:nvGrpSpPr>
        <p:grpSpPr bwMode="auto">
          <a:xfrm>
            <a:off x="6667500" y="1790700"/>
            <a:ext cx="295275" cy="247650"/>
            <a:chOff x="3599" y="3028"/>
            <a:chExt cx="186" cy="156"/>
          </a:xfrm>
        </p:grpSpPr>
        <p:sp>
          <p:nvSpPr>
            <p:cNvPr id="16483" name="Rectangle 150"/>
            <p:cNvSpPr>
              <a:spLocks noChangeArrowheads="1"/>
            </p:cNvSpPr>
            <p:nvPr/>
          </p:nvSpPr>
          <p:spPr bwMode="auto">
            <a:xfrm>
              <a:off x="3599" y="3028"/>
              <a:ext cx="186" cy="156"/>
            </a:xfrm>
            <a:prstGeom prst="rect">
              <a:avLst/>
            </a:prstGeom>
            <a:solidFill>
              <a:srgbClr val="008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_tradnl"/>
            </a:p>
          </p:txBody>
        </p:sp>
        <p:pic>
          <p:nvPicPr>
            <p:cNvPr id="16484" name="Picture 4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639" y="3053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6464" name="Group 133"/>
          <p:cNvGrpSpPr>
            <a:grpSpLocks/>
          </p:cNvGrpSpPr>
          <p:nvPr/>
        </p:nvGrpSpPr>
        <p:grpSpPr bwMode="auto">
          <a:xfrm>
            <a:off x="5114925" y="3286125"/>
            <a:ext cx="295275" cy="247650"/>
            <a:chOff x="3599" y="3028"/>
            <a:chExt cx="186" cy="156"/>
          </a:xfrm>
        </p:grpSpPr>
        <p:sp>
          <p:nvSpPr>
            <p:cNvPr id="16481" name="Rectangle 150"/>
            <p:cNvSpPr>
              <a:spLocks noChangeArrowheads="1"/>
            </p:cNvSpPr>
            <p:nvPr/>
          </p:nvSpPr>
          <p:spPr bwMode="auto">
            <a:xfrm>
              <a:off x="3599" y="3028"/>
              <a:ext cx="186" cy="156"/>
            </a:xfrm>
            <a:prstGeom prst="rect">
              <a:avLst/>
            </a:prstGeom>
            <a:solidFill>
              <a:srgbClr val="008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_tradnl"/>
            </a:p>
          </p:txBody>
        </p:sp>
        <p:pic>
          <p:nvPicPr>
            <p:cNvPr id="16482" name="Picture 4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639" y="3053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6465" name="Group 136"/>
          <p:cNvGrpSpPr>
            <a:grpSpLocks/>
          </p:cNvGrpSpPr>
          <p:nvPr/>
        </p:nvGrpSpPr>
        <p:grpSpPr bwMode="auto">
          <a:xfrm>
            <a:off x="7326313" y="3697288"/>
            <a:ext cx="295275" cy="247650"/>
            <a:chOff x="3599" y="3028"/>
            <a:chExt cx="186" cy="156"/>
          </a:xfrm>
        </p:grpSpPr>
        <p:sp>
          <p:nvSpPr>
            <p:cNvPr id="16479" name="Rectangle 150"/>
            <p:cNvSpPr>
              <a:spLocks noChangeArrowheads="1"/>
            </p:cNvSpPr>
            <p:nvPr/>
          </p:nvSpPr>
          <p:spPr bwMode="auto">
            <a:xfrm>
              <a:off x="3599" y="3028"/>
              <a:ext cx="186" cy="156"/>
            </a:xfrm>
            <a:prstGeom prst="rect">
              <a:avLst/>
            </a:prstGeom>
            <a:solidFill>
              <a:srgbClr val="008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_tradnl"/>
            </a:p>
          </p:txBody>
        </p:sp>
        <p:pic>
          <p:nvPicPr>
            <p:cNvPr id="16480" name="Picture 4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639" y="3053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6466" name="Group 139"/>
          <p:cNvGrpSpPr>
            <a:grpSpLocks/>
          </p:cNvGrpSpPr>
          <p:nvPr/>
        </p:nvGrpSpPr>
        <p:grpSpPr bwMode="auto">
          <a:xfrm>
            <a:off x="3355975" y="4079875"/>
            <a:ext cx="295275" cy="247650"/>
            <a:chOff x="3599" y="3028"/>
            <a:chExt cx="186" cy="156"/>
          </a:xfrm>
        </p:grpSpPr>
        <p:sp>
          <p:nvSpPr>
            <p:cNvPr id="16477" name="Rectangle 150"/>
            <p:cNvSpPr>
              <a:spLocks noChangeArrowheads="1"/>
            </p:cNvSpPr>
            <p:nvPr/>
          </p:nvSpPr>
          <p:spPr bwMode="auto">
            <a:xfrm>
              <a:off x="3599" y="3028"/>
              <a:ext cx="186" cy="156"/>
            </a:xfrm>
            <a:prstGeom prst="rect">
              <a:avLst/>
            </a:prstGeom>
            <a:solidFill>
              <a:srgbClr val="008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_tradnl"/>
            </a:p>
          </p:txBody>
        </p:sp>
        <p:pic>
          <p:nvPicPr>
            <p:cNvPr id="16478" name="Picture 4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639" y="3053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6467" name="Group 142"/>
          <p:cNvGrpSpPr>
            <a:grpSpLocks/>
          </p:cNvGrpSpPr>
          <p:nvPr/>
        </p:nvGrpSpPr>
        <p:grpSpPr bwMode="auto">
          <a:xfrm>
            <a:off x="5624513" y="4910138"/>
            <a:ext cx="295275" cy="247650"/>
            <a:chOff x="3599" y="3028"/>
            <a:chExt cx="186" cy="156"/>
          </a:xfrm>
        </p:grpSpPr>
        <p:sp>
          <p:nvSpPr>
            <p:cNvPr id="16475" name="Rectangle 150"/>
            <p:cNvSpPr>
              <a:spLocks noChangeArrowheads="1"/>
            </p:cNvSpPr>
            <p:nvPr/>
          </p:nvSpPr>
          <p:spPr bwMode="auto">
            <a:xfrm>
              <a:off x="3599" y="3028"/>
              <a:ext cx="186" cy="156"/>
            </a:xfrm>
            <a:prstGeom prst="rect">
              <a:avLst/>
            </a:prstGeom>
            <a:solidFill>
              <a:srgbClr val="008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_tradnl"/>
            </a:p>
          </p:txBody>
        </p:sp>
        <p:pic>
          <p:nvPicPr>
            <p:cNvPr id="16476" name="Picture 4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639" y="3053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468" name="Text Box 101"/>
          <p:cNvSpPr txBox="1">
            <a:spLocks noChangeArrowheads="1"/>
          </p:cNvSpPr>
          <p:nvPr/>
        </p:nvSpPr>
        <p:spPr bwMode="auto">
          <a:xfrm>
            <a:off x="2124075" y="682625"/>
            <a:ext cx="6867525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>
                <a:solidFill>
                  <a:srgbClr val="0070C0"/>
                </a:solidFill>
              </a:rPr>
              <a:t>Facilities used to reroute flows between pairs of customers</a:t>
            </a:r>
          </a:p>
        </p:txBody>
      </p:sp>
      <p:sp>
        <p:nvSpPr>
          <p:cNvPr id="104" name="Oval 103"/>
          <p:cNvSpPr>
            <a:spLocks noChangeArrowheads="1"/>
          </p:cNvSpPr>
          <p:nvPr/>
        </p:nvSpPr>
        <p:spPr bwMode="auto">
          <a:xfrm>
            <a:off x="3443288" y="1468438"/>
            <a:ext cx="133350" cy="131762"/>
          </a:xfrm>
          <a:prstGeom prst="ellipse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s-ES_tradnl"/>
          </a:p>
        </p:txBody>
      </p:sp>
      <p:sp>
        <p:nvSpPr>
          <p:cNvPr id="16470" name="Text Box 81"/>
          <p:cNvSpPr txBox="1">
            <a:spLocks noChangeArrowheads="1"/>
          </p:cNvSpPr>
          <p:nvPr/>
        </p:nvSpPr>
        <p:spPr bwMode="auto">
          <a:xfrm>
            <a:off x="3048000" y="152400"/>
            <a:ext cx="47132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>
                <a:solidFill>
                  <a:srgbClr val="C00000"/>
                </a:solidFill>
              </a:rPr>
              <a:t>HUB LOCATION</a:t>
            </a:r>
          </a:p>
        </p:txBody>
      </p:sp>
      <p:grpSp>
        <p:nvGrpSpPr>
          <p:cNvPr id="8" name="Group 120"/>
          <p:cNvGrpSpPr>
            <a:grpSpLocks/>
          </p:cNvGrpSpPr>
          <p:nvPr/>
        </p:nvGrpSpPr>
        <p:grpSpPr bwMode="auto">
          <a:xfrm>
            <a:off x="3487738" y="1512888"/>
            <a:ext cx="3992562" cy="2286000"/>
            <a:chOff x="4374036" y="1060517"/>
            <a:chExt cx="3992254" cy="2285998"/>
          </a:xfrm>
        </p:grpSpPr>
        <p:cxnSp>
          <p:nvCxnSpPr>
            <p:cNvPr id="16472" name="Straight Connector 100"/>
            <p:cNvCxnSpPr>
              <a:cxnSpLocks noChangeShapeType="1"/>
            </p:cNvCxnSpPr>
            <p:nvPr/>
          </p:nvCxnSpPr>
          <p:spPr bwMode="auto">
            <a:xfrm rot="16200000" flipH="1">
              <a:off x="3947473" y="1487080"/>
              <a:ext cx="886120" cy="32994"/>
            </a:xfrm>
            <a:prstGeom prst="line">
              <a:avLst/>
            </a:prstGeom>
            <a:noFill/>
            <a:ln w="28575" algn="ctr">
              <a:solidFill>
                <a:srgbClr val="7030A0"/>
              </a:solidFill>
              <a:round/>
              <a:headEnd/>
              <a:tailEnd/>
            </a:ln>
          </p:spPr>
        </p:cxnSp>
        <p:cxnSp>
          <p:nvCxnSpPr>
            <p:cNvPr id="16473" name="Straight Connector 104"/>
            <p:cNvCxnSpPr>
              <a:cxnSpLocks noChangeShapeType="1"/>
            </p:cNvCxnSpPr>
            <p:nvPr/>
          </p:nvCxnSpPr>
          <p:spPr bwMode="auto">
            <a:xfrm>
              <a:off x="4397603" y="1941922"/>
              <a:ext cx="3968686" cy="1404593"/>
            </a:xfrm>
            <a:prstGeom prst="line">
              <a:avLst/>
            </a:prstGeom>
            <a:noFill/>
            <a:ln w="28575" algn="ctr">
              <a:solidFill>
                <a:srgbClr val="7030A0"/>
              </a:solidFill>
              <a:round/>
              <a:headEnd/>
              <a:tailEnd/>
            </a:ln>
          </p:spPr>
        </p:cxnSp>
        <p:cxnSp>
          <p:nvCxnSpPr>
            <p:cNvPr id="16474" name="Straight Connector 108"/>
            <p:cNvCxnSpPr>
              <a:cxnSpLocks noChangeShapeType="1"/>
            </p:cNvCxnSpPr>
            <p:nvPr/>
          </p:nvCxnSpPr>
          <p:spPr bwMode="auto">
            <a:xfrm rot="16200000" flipH="1">
              <a:off x="7883165" y="2858681"/>
              <a:ext cx="848415" cy="117835"/>
            </a:xfrm>
            <a:prstGeom prst="line">
              <a:avLst/>
            </a:prstGeom>
            <a:noFill/>
            <a:ln w="28575" algn="ctr">
              <a:solidFill>
                <a:srgbClr val="7030A0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11111E-6 C 0.0007 0.00533 0.00087 0.01204 0.00087 0.0169 C 0.00087 0.02361 -8.33333E-7 0.02639 0.00122 0.03218 C 0.00174 0.0537 0.00104 0.07477 0.00174 0.0963 C 0.00208 0.10625 0.00365 0.11597 0.00365 0.12616 C 0.00087 0.1213 0.00608 0.12894 0.00712 0.12963 C 0.01059 0.13171 0.01754 0.13495 0.02118 0.13542 C 0.02882 0.1382 0.03576 0.14375 0.04358 0.1456 C 0.04653 0.14722 0.05052 0.15023 0.05365 0.15093 C 0.06806 0.15648 0.07257 0.15949 0.12726 0.18495 C 0.18195 0.21042 0.33021 0.27847 0.38125 0.30301 C 0.43229 0.32755 0.425 0.33403 0.43333 0.33218 C 0.44167 0.33033 0.43333 0.3132 0.43177 0.29167 C 0.43021 0.27014 0.42587 0.22176 0.42431 0.20347 " pathEditMode="fixed" rAng="0" ptsTypes="fffffffffaaaaf">
                                      <p:cBhvr>
                                        <p:cTn id="9" dur="5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animBg="1"/>
      <p:bldP spid="10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Line 8"/>
          <p:cNvSpPr>
            <a:spLocks noChangeShapeType="1"/>
          </p:cNvSpPr>
          <p:nvPr/>
        </p:nvSpPr>
        <p:spPr bwMode="auto">
          <a:xfrm>
            <a:off x="3578225" y="2457450"/>
            <a:ext cx="4763" cy="1776413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10" name="Line 9"/>
          <p:cNvSpPr>
            <a:spLocks noChangeShapeType="1"/>
          </p:cNvSpPr>
          <p:nvPr/>
        </p:nvSpPr>
        <p:spPr bwMode="auto">
          <a:xfrm>
            <a:off x="7110413" y="1895475"/>
            <a:ext cx="735012" cy="1920875"/>
          </a:xfrm>
          <a:prstGeom prst="line">
            <a:avLst/>
          </a:prstGeom>
          <a:noFill/>
          <a:ln w="28575">
            <a:solidFill>
              <a:srgbClr val="008A00"/>
            </a:solidFill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11" name="Line 10"/>
          <p:cNvSpPr>
            <a:spLocks noChangeShapeType="1"/>
          </p:cNvSpPr>
          <p:nvPr/>
        </p:nvSpPr>
        <p:spPr bwMode="auto">
          <a:xfrm>
            <a:off x="3702050" y="4406900"/>
            <a:ext cx="2184400" cy="801688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12" name="Line 11"/>
          <p:cNvSpPr>
            <a:spLocks noChangeShapeType="1"/>
          </p:cNvSpPr>
          <p:nvPr/>
        </p:nvSpPr>
        <p:spPr bwMode="auto">
          <a:xfrm>
            <a:off x="5526088" y="3551238"/>
            <a:ext cx="427037" cy="1589087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13" name="Line 12"/>
          <p:cNvSpPr>
            <a:spLocks noChangeShapeType="1"/>
          </p:cNvSpPr>
          <p:nvPr/>
        </p:nvSpPr>
        <p:spPr bwMode="auto">
          <a:xfrm flipV="1">
            <a:off x="6094413" y="4002088"/>
            <a:ext cx="1703387" cy="116205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14" name="Line 13"/>
          <p:cNvSpPr>
            <a:spLocks noChangeShapeType="1"/>
          </p:cNvSpPr>
          <p:nvPr/>
        </p:nvSpPr>
        <p:spPr bwMode="auto">
          <a:xfrm>
            <a:off x="3006725" y="2184400"/>
            <a:ext cx="503238" cy="14287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15" name="Line 14"/>
          <p:cNvSpPr>
            <a:spLocks noChangeShapeType="1"/>
          </p:cNvSpPr>
          <p:nvPr/>
        </p:nvSpPr>
        <p:spPr bwMode="auto">
          <a:xfrm>
            <a:off x="3582988" y="1463675"/>
            <a:ext cx="0" cy="792163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16" name="Line 15"/>
          <p:cNvSpPr>
            <a:spLocks noChangeShapeType="1"/>
          </p:cNvSpPr>
          <p:nvPr/>
        </p:nvSpPr>
        <p:spPr bwMode="auto">
          <a:xfrm flipH="1">
            <a:off x="3654425" y="1895475"/>
            <a:ext cx="144463" cy="360363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17" name="Line 16"/>
          <p:cNvSpPr>
            <a:spLocks noChangeShapeType="1"/>
          </p:cNvSpPr>
          <p:nvPr/>
        </p:nvSpPr>
        <p:spPr bwMode="auto">
          <a:xfrm>
            <a:off x="3725863" y="2327275"/>
            <a:ext cx="360362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18" name="Line 17"/>
          <p:cNvSpPr>
            <a:spLocks noChangeShapeType="1"/>
          </p:cNvSpPr>
          <p:nvPr/>
        </p:nvSpPr>
        <p:spPr bwMode="auto">
          <a:xfrm>
            <a:off x="3582988" y="4416425"/>
            <a:ext cx="0" cy="576263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19" name="Line 18"/>
          <p:cNvSpPr>
            <a:spLocks noChangeShapeType="1"/>
          </p:cNvSpPr>
          <p:nvPr/>
        </p:nvSpPr>
        <p:spPr bwMode="auto">
          <a:xfrm>
            <a:off x="2913063" y="3968750"/>
            <a:ext cx="596900" cy="303213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20" name="Line 19"/>
          <p:cNvSpPr>
            <a:spLocks noChangeShapeType="1"/>
          </p:cNvSpPr>
          <p:nvPr/>
        </p:nvSpPr>
        <p:spPr bwMode="auto">
          <a:xfrm>
            <a:off x="2627313" y="4273550"/>
            <a:ext cx="835025" cy="65088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21" name="Line 20"/>
          <p:cNvSpPr>
            <a:spLocks noChangeShapeType="1"/>
          </p:cNvSpPr>
          <p:nvPr/>
        </p:nvSpPr>
        <p:spPr bwMode="auto">
          <a:xfrm>
            <a:off x="3333750" y="3638550"/>
            <a:ext cx="204788" cy="59055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22" name="Line 21"/>
          <p:cNvSpPr>
            <a:spLocks noChangeShapeType="1"/>
          </p:cNvSpPr>
          <p:nvPr/>
        </p:nvSpPr>
        <p:spPr bwMode="auto">
          <a:xfrm flipV="1">
            <a:off x="3668713" y="3479800"/>
            <a:ext cx="273050" cy="7493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23" name="Line 22"/>
          <p:cNvSpPr>
            <a:spLocks noChangeShapeType="1"/>
          </p:cNvSpPr>
          <p:nvPr/>
        </p:nvSpPr>
        <p:spPr bwMode="auto">
          <a:xfrm flipH="1">
            <a:off x="5094288" y="5351463"/>
            <a:ext cx="792162" cy="28892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24" name="Line 53"/>
          <p:cNvSpPr>
            <a:spLocks noChangeShapeType="1"/>
          </p:cNvSpPr>
          <p:nvPr/>
        </p:nvSpPr>
        <p:spPr bwMode="auto">
          <a:xfrm flipH="1">
            <a:off x="5957888" y="5351463"/>
            <a:ext cx="44450" cy="360362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25" name="Line 54"/>
          <p:cNvSpPr>
            <a:spLocks noChangeShapeType="1"/>
          </p:cNvSpPr>
          <p:nvPr/>
        </p:nvSpPr>
        <p:spPr bwMode="auto">
          <a:xfrm>
            <a:off x="6175375" y="5351463"/>
            <a:ext cx="431800" cy="144462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26" name="Line 55"/>
          <p:cNvSpPr>
            <a:spLocks noChangeShapeType="1"/>
          </p:cNvSpPr>
          <p:nvPr/>
        </p:nvSpPr>
        <p:spPr bwMode="auto">
          <a:xfrm>
            <a:off x="6111875" y="5329238"/>
            <a:ext cx="566738" cy="661987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27" name="Line 56"/>
          <p:cNvSpPr>
            <a:spLocks noChangeShapeType="1"/>
          </p:cNvSpPr>
          <p:nvPr/>
        </p:nvSpPr>
        <p:spPr bwMode="auto">
          <a:xfrm flipH="1">
            <a:off x="6100763" y="4551363"/>
            <a:ext cx="146050" cy="5334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28" name="Line 57"/>
          <p:cNvSpPr>
            <a:spLocks noChangeShapeType="1"/>
          </p:cNvSpPr>
          <p:nvPr/>
        </p:nvSpPr>
        <p:spPr bwMode="auto">
          <a:xfrm>
            <a:off x="4949825" y="4703763"/>
            <a:ext cx="936625" cy="50482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29" name="Line 58"/>
          <p:cNvSpPr>
            <a:spLocks noChangeShapeType="1"/>
          </p:cNvSpPr>
          <p:nvPr/>
        </p:nvSpPr>
        <p:spPr bwMode="auto">
          <a:xfrm flipH="1">
            <a:off x="7831138" y="4013200"/>
            <a:ext cx="42862" cy="61912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30" name="Line 59"/>
          <p:cNvSpPr>
            <a:spLocks noChangeShapeType="1"/>
          </p:cNvSpPr>
          <p:nvPr/>
        </p:nvSpPr>
        <p:spPr bwMode="auto">
          <a:xfrm flipH="1">
            <a:off x="7326313" y="3998913"/>
            <a:ext cx="393700" cy="201612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31" name="Line 60"/>
          <p:cNvSpPr>
            <a:spLocks noChangeShapeType="1"/>
          </p:cNvSpPr>
          <p:nvPr/>
        </p:nvSpPr>
        <p:spPr bwMode="auto">
          <a:xfrm flipV="1">
            <a:off x="7975600" y="3522663"/>
            <a:ext cx="295275" cy="388937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32" name="Line 61"/>
          <p:cNvSpPr>
            <a:spLocks noChangeShapeType="1"/>
          </p:cNvSpPr>
          <p:nvPr/>
        </p:nvSpPr>
        <p:spPr bwMode="auto">
          <a:xfrm>
            <a:off x="7999413" y="4041775"/>
            <a:ext cx="334962" cy="37465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33" name="Line 62"/>
          <p:cNvSpPr>
            <a:spLocks noChangeShapeType="1"/>
          </p:cNvSpPr>
          <p:nvPr/>
        </p:nvSpPr>
        <p:spPr bwMode="auto">
          <a:xfrm>
            <a:off x="7758113" y="2976563"/>
            <a:ext cx="144462" cy="8636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34" name="Line 63"/>
          <p:cNvSpPr>
            <a:spLocks noChangeShapeType="1"/>
          </p:cNvSpPr>
          <p:nvPr/>
        </p:nvSpPr>
        <p:spPr bwMode="auto">
          <a:xfrm>
            <a:off x="7270750" y="3440113"/>
            <a:ext cx="463550" cy="357187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35" name="Line 64"/>
          <p:cNvSpPr>
            <a:spLocks noChangeShapeType="1"/>
          </p:cNvSpPr>
          <p:nvPr/>
        </p:nvSpPr>
        <p:spPr bwMode="auto">
          <a:xfrm>
            <a:off x="5454650" y="3624263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36" name="Line 65"/>
          <p:cNvSpPr>
            <a:spLocks noChangeShapeType="1"/>
          </p:cNvSpPr>
          <p:nvPr/>
        </p:nvSpPr>
        <p:spPr bwMode="auto">
          <a:xfrm>
            <a:off x="5599113" y="3551238"/>
            <a:ext cx="503237" cy="3175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37" name="Line 66"/>
          <p:cNvSpPr>
            <a:spLocks noChangeShapeType="1"/>
          </p:cNvSpPr>
          <p:nvPr/>
        </p:nvSpPr>
        <p:spPr bwMode="auto">
          <a:xfrm flipV="1">
            <a:off x="5599113" y="3408363"/>
            <a:ext cx="503237" cy="71437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38" name="Line 67"/>
          <p:cNvSpPr>
            <a:spLocks noChangeShapeType="1"/>
          </p:cNvSpPr>
          <p:nvPr/>
        </p:nvSpPr>
        <p:spPr bwMode="auto">
          <a:xfrm>
            <a:off x="5383213" y="2616200"/>
            <a:ext cx="71437" cy="719138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39" name="Line 68"/>
          <p:cNvSpPr>
            <a:spLocks noChangeShapeType="1"/>
          </p:cNvSpPr>
          <p:nvPr/>
        </p:nvSpPr>
        <p:spPr bwMode="auto">
          <a:xfrm flipV="1">
            <a:off x="6391275" y="1824038"/>
            <a:ext cx="574675" cy="2159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40" name="Line 69"/>
          <p:cNvSpPr>
            <a:spLocks noChangeShapeType="1"/>
          </p:cNvSpPr>
          <p:nvPr/>
        </p:nvSpPr>
        <p:spPr bwMode="auto">
          <a:xfrm flipV="1">
            <a:off x="3654425" y="1751013"/>
            <a:ext cx="1584325" cy="50482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41" name="Line 70"/>
          <p:cNvSpPr>
            <a:spLocks noChangeShapeType="1"/>
          </p:cNvSpPr>
          <p:nvPr/>
        </p:nvSpPr>
        <p:spPr bwMode="auto">
          <a:xfrm>
            <a:off x="6713538" y="1512888"/>
            <a:ext cx="396875" cy="24765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42" name="Line 71"/>
          <p:cNvSpPr>
            <a:spLocks noChangeShapeType="1"/>
          </p:cNvSpPr>
          <p:nvPr/>
        </p:nvSpPr>
        <p:spPr bwMode="auto">
          <a:xfrm flipH="1">
            <a:off x="7183438" y="1463675"/>
            <a:ext cx="142875" cy="2159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43" name="Line 72"/>
          <p:cNvSpPr>
            <a:spLocks noChangeShapeType="1"/>
          </p:cNvSpPr>
          <p:nvPr/>
        </p:nvSpPr>
        <p:spPr bwMode="auto">
          <a:xfrm>
            <a:off x="7254875" y="1751013"/>
            <a:ext cx="566738" cy="9207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7444" name="Rectangle 80"/>
          <p:cNvSpPr>
            <a:spLocks noChangeArrowheads="1"/>
          </p:cNvSpPr>
          <p:nvPr/>
        </p:nvSpPr>
        <p:spPr bwMode="auto">
          <a:xfrm>
            <a:off x="2392363" y="1301750"/>
            <a:ext cx="6305550" cy="4859338"/>
          </a:xfrm>
          <a:prstGeom prst="rect">
            <a:avLst/>
          </a:prstGeom>
          <a:noFill/>
          <a:ln w="9525" algn="ctr">
            <a:solidFill>
              <a:srgbClr val="66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>
              <a:solidFill>
                <a:srgbClr val="008A00"/>
              </a:solidFill>
            </a:endParaRPr>
          </a:p>
        </p:txBody>
      </p:sp>
      <p:sp>
        <p:nvSpPr>
          <p:cNvPr id="17445" name="Rectangle 80"/>
          <p:cNvSpPr>
            <a:spLocks noChangeArrowheads="1"/>
          </p:cNvSpPr>
          <p:nvPr/>
        </p:nvSpPr>
        <p:spPr bwMode="auto">
          <a:xfrm>
            <a:off x="0" y="2773363"/>
            <a:ext cx="2232025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es-ES">
                <a:solidFill>
                  <a:srgbClr val="46466A"/>
                </a:solidFill>
              </a:rPr>
              <a:t>Connection between facilities by means of a tree</a:t>
            </a:r>
          </a:p>
        </p:txBody>
      </p:sp>
      <p:grpSp>
        <p:nvGrpSpPr>
          <p:cNvPr id="17446" name="Group 83"/>
          <p:cNvGrpSpPr>
            <a:grpSpLocks/>
          </p:cNvGrpSpPr>
          <p:nvPr/>
        </p:nvGrpSpPr>
        <p:grpSpPr bwMode="auto">
          <a:xfrm>
            <a:off x="3436938" y="2203450"/>
            <a:ext cx="295275" cy="247650"/>
            <a:chOff x="3599" y="3028"/>
            <a:chExt cx="186" cy="156"/>
          </a:xfrm>
        </p:grpSpPr>
        <p:sp>
          <p:nvSpPr>
            <p:cNvPr id="17504" name="Rectangle 150"/>
            <p:cNvSpPr>
              <a:spLocks noChangeArrowheads="1"/>
            </p:cNvSpPr>
            <p:nvPr/>
          </p:nvSpPr>
          <p:spPr bwMode="auto">
            <a:xfrm>
              <a:off x="3599" y="3028"/>
              <a:ext cx="186" cy="156"/>
            </a:xfrm>
            <a:prstGeom prst="rect">
              <a:avLst/>
            </a:prstGeom>
            <a:solidFill>
              <a:srgbClr val="008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_tradnl"/>
            </a:p>
          </p:txBody>
        </p:sp>
        <p:pic>
          <p:nvPicPr>
            <p:cNvPr id="17505" name="Picture 4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639" y="3053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7447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95675" y="136207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448" name="Group 87"/>
          <p:cNvGrpSpPr>
            <a:grpSpLocks/>
          </p:cNvGrpSpPr>
          <p:nvPr/>
        </p:nvGrpSpPr>
        <p:grpSpPr bwMode="auto">
          <a:xfrm>
            <a:off x="7724775" y="3795713"/>
            <a:ext cx="295275" cy="247650"/>
            <a:chOff x="3599" y="3028"/>
            <a:chExt cx="186" cy="156"/>
          </a:xfrm>
        </p:grpSpPr>
        <p:sp>
          <p:nvSpPr>
            <p:cNvPr id="17502" name="Rectangle 150"/>
            <p:cNvSpPr>
              <a:spLocks noChangeArrowheads="1"/>
            </p:cNvSpPr>
            <p:nvPr/>
          </p:nvSpPr>
          <p:spPr bwMode="auto">
            <a:xfrm>
              <a:off x="3599" y="3028"/>
              <a:ext cx="186" cy="156"/>
            </a:xfrm>
            <a:prstGeom prst="rect">
              <a:avLst/>
            </a:prstGeom>
            <a:solidFill>
              <a:srgbClr val="008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_tradnl"/>
            </a:p>
          </p:txBody>
        </p:sp>
        <p:pic>
          <p:nvPicPr>
            <p:cNvPr id="17503" name="Picture 4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639" y="3053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449" name="Group 90"/>
          <p:cNvGrpSpPr>
            <a:grpSpLocks/>
          </p:cNvGrpSpPr>
          <p:nvPr/>
        </p:nvGrpSpPr>
        <p:grpSpPr bwMode="auto">
          <a:xfrm>
            <a:off x="5364163" y="3359150"/>
            <a:ext cx="295275" cy="247650"/>
            <a:chOff x="3599" y="3028"/>
            <a:chExt cx="186" cy="156"/>
          </a:xfrm>
        </p:grpSpPr>
        <p:sp>
          <p:nvSpPr>
            <p:cNvPr id="17500" name="Rectangle 150"/>
            <p:cNvSpPr>
              <a:spLocks noChangeArrowheads="1"/>
            </p:cNvSpPr>
            <p:nvPr/>
          </p:nvSpPr>
          <p:spPr bwMode="auto">
            <a:xfrm>
              <a:off x="3599" y="3028"/>
              <a:ext cx="186" cy="156"/>
            </a:xfrm>
            <a:prstGeom prst="rect">
              <a:avLst/>
            </a:prstGeom>
            <a:solidFill>
              <a:srgbClr val="008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_tradnl"/>
            </a:p>
          </p:txBody>
        </p:sp>
        <p:pic>
          <p:nvPicPr>
            <p:cNvPr id="17501" name="Picture 4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639" y="3053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450" name="Group 93"/>
          <p:cNvGrpSpPr>
            <a:grpSpLocks/>
          </p:cNvGrpSpPr>
          <p:nvPr/>
        </p:nvGrpSpPr>
        <p:grpSpPr bwMode="auto">
          <a:xfrm>
            <a:off x="5861050" y="5122863"/>
            <a:ext cx="295275" cy="247650"/>
            <a:chOff x="3599" y="3028"/>
            <a:chExt cx="186" cy="156"/>
          </a:xfrm>
        </p:grpSpPr>
        <p:sp>
          <p:nvSpPr>
            <p:cNvPr id="17498" name="Rectangle 150"/>
            <p:cNvSpPr>
              <a:spLocks noChangeArrowheads="1"/>
            </p:cNvSpPr>
            <p:nvPr/>
          </p:nvSpPr>
          <p:spPr bwMode="auto">
            <a:xfrm>
              <a:off x="3599" y="3028"/>
              <a:ext cx="186" cy="156"/>
            </a:xfrm>
            <a:prstGeom prst="rect">
              <a:avLst/>
            </a:prstGeom>
            <a:solidFill>
              <a:srgbClr val="008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_tradnl"/>
            </a:p>
          </p:txBody>
        </p:sp>
        <p:pic>
          <p:nvPicPr>
            <p:cNvPr id="17499" name="Picture 4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639" y="3053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451" name="Group 96"/>
          <p:cNvGrpSpPr>
            <a:grpSpLocks/>
          </p:cNvGrpSpPr>
          <p:nvPr/>
        </p:nvGrpSpPr>
        <p:grpSpPr bwMode="auto">
          <a:xfrm>
            <a:off x="3433763" y="4219575"/>
            <a:ext cx="295275" cy="247650"/>
            <a:chOff x="3599" y="3028"/>
            <a:chExt cx="186" cy="156"/>
          </a:xfrm>
        </p:grpSpPr>
        <p:sp>
          <p:nvSpPr>
            <p:cNvPr id="17496" name="Rectangle 150"/>
            <p:cNvSpPr>
              <a:spLocks noChangeArrowheads="1"/>
            </p:cNvSpPr>
            <p:nvPr/>
          </p:nvSpPr>
          <p:spPr bwMode="auto">
            <a:xfrm>
              <a:off x="3599" y="3028"/>
              <a:ext cx="186" cy="156"/>
            </a:xfrm>
            <a:prstGeom prst="rect">
              <a:avLst/>
            </a:prstGeom>
            <a:solidFill>
              <a:srgbClr val="008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_tradnl"/>
            </a:p>
          </p:txBody>
        </p:sp>
        <p:pic>
          <p:nvPicPr>
            <p:cNvPr id="17497" name="Picture 4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639" y="3053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452" name="Group 99"/>
          <p:cNvGrpSpPr>
            <a:grpSpLocks/>
          </p:cNvGrpSpPr>
          <p:nvPr/>
        </p:nvGrpSpPr>
        <p:grpSpPr bwMode="auto">
          <a:xfrm>
            <a:off x="6961188" y="1660525"/>
            <a:ext cx="295275" cy="247650"/>
            <a:chOff x="3599" y="3028"/>
            <a:chExt cx="186" cy="156"/>
          </a:xfrm>
        </p:grpSpPr>
        <p:sp>
          <p:nvSpPr>
            <p:cNvPr id="17494" name="Rectangle 150"/>
            <p:cNvSpPr>
              <a:spLocks noChangeArrowheads="1"/>
            </p:cNvSpPr>
            <p:nvPr/>
          </p:nvSpPr>
          <p:spPr bwMode="auto">
            <a:xfrm>
              <a:off x="3599" y="3028"/>
              <a:ext cx="186" cy="156"/>
            </a:xfrm>
            <a:prstGeom prst="rect">
              <a:avLst/>
            </a:prstGeom>
            <a:solidFill>
              <a:srgbClr val="008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_tradnl"/>
            </a:p>
          </p:txBody>
        </p:sp>
        <p:pic>
          <p:nvPicPr>
            <p:cNvPr id="17495" name="Picture 4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639" y="3053"/>
              <a:ext cx="10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7453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3488" y="178276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54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7825" y="21082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55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43363" y="2262188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56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64275" y="199707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57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03663" y="340836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58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24700" y="3309938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59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2013" y="4135438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60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7000" y="45847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61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1038" y="4357688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62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12138" y="340201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63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85088" y="289401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64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91300" y="589597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65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7913" y="462121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66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80100" y="56515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67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67488" y="5405438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68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3775" y="381635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69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8213" y="3322638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70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5900" y="252412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71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163" y="380206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72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03950" y="44323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73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76813" y="556736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74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59138" y="357346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75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9238" y="384651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76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62225" y="418147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77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6788" y="4954588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78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3188" y="166846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79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11938" y="1411288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80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54938" y="1773238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81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61225" y="135572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" name="Oval 87"/>
          <p:cNvSpPr>
            <a:spLocks noChangeArrowheads="1"/>
          </p:cNvSpPr>
          <p:nvPr/>
        </p:nvSpPr>
        <p:spPr bwMode="auto">
          <a:xfrm>
            <a:off x="3511550" y="1379538"/>
            <a:ext cx="131763" cy="131762"/>
          </a:xfrm>
          <a:prstGeom prst="ellipse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s-ES_tradnl"/>
          </a:p>
        </p:txBody>
      </p:sp>
      <p:sp>
        <p:nvSpPr>
          <p:cNvPr id="17483" name="Text Box 81"/>
          <p:cNvSpPr txBox="1">
            <a:spLocks noChangeArrowheads="1"/>
          </p:cNvSpPr>
          <p:nvPr/>
        </p:nvSpPr>
        <p:spPr bwMode="auto">
          <a:xfrm>
            <a:off x="3048000" y="152400"/>
            <a:ext cx="47132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>
                <a:solidFill>
                  <a:srgbClr val="C00000"/>
                </a:solidFill>
              </a:rPr>
              <a:t>HUB LOCATION</a:t>
            </a:r>
          </a:p>
        </p:txBody>
      </p:sp>
      <p:sp>
        <p:nvSpPr>
          <p:cNvPr id="17484" name="Text Box 101"/>
          <p:cNvSpPr txBox="1">
            <a:spLocks noChangeArrowheads="1"/>
          </p:cNvSpPr>
          <p:nvPr/>
        </p:nvSpPr>
        <p:spPr bwMode="auto">
          <a:xfrm>
            <a:off x="2124075" y="682625"/>
            <a:ext cx="6867525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>
                <a:solidFill>
                  <a:srgbClr val="C00000"/>
                </a:solidFill>
              </a:rPr>
              <a:t>Facilities used to reroute flows between pairs of customers</a:t>
            </a:r>
          </a:p>
        </p:txBody>
      </p:sp>
      <p:grpSp>
        <p:nvGrpSpPr>
          <p:cNvPr id="17485" name="Group 93"/>
          <p:cNvGrpSpPr>
            <a:grpSpLocks/>
          </p:cNvGrpSpPr>
          <p:nvPr/>
        </p:nvGrpSpPr>
        <p:grpSpPr bwMode="auto">
          <a:xfrm>
            <a:off x="3584575" y="2468563"/>
            <a:ext cx="2374900" cy="2751137"/>
            <a:chOff x="3730625" y="2609850"/>
            <a:chExt cx="2375103" cy="2751139"/>
          </a:xfrm>
        </p:grpSpPr>
        <p:sp>
          <p:nvSpPr>
            <p:cNvPr id="17491" name="Line 8"/>
            <p:cNvSpPr>
              <a:spLocks noChangeShapeType="1"/>
            </p:cNvSpPr>
            <p:nvPr/>
          </p:nvSpPr>
          <p:spPr bwMode="auto">
            <a:xfrm>
              <a:off x="3730625" y="2609850"/>
              <a:ext cx="4763" cy="1776413"/>
            </a:xfrm>
            <a:prstGeom prst="line">
              <a:avLst/>
            </a:prstGeom>
            <a:noFill/>
            <a:ln w="28575">
              <a:solidFill>
                <a:srgbClr val="008A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7492" name="Line 10"/>
            <p:cNvSpPr>
              <a:spLocks noChangeShapeType="1"/>
            </p:cNvSpPr>
            <p:nvPr/>
          </p:nvSpPr>
          <p:spPr bwMode="auto">
            <a:xfrm>
              <a:off x="3853775" y="4559031"/>
              <a:ext cx="2185076" cy="801958"/>
            </a:xfrm>
            <a:prstGeom prst="line">
              <a:avLst/>
            </a:prstGeom>
            <a:noFill/>
            <a:ln w="28575">
              <a:solidFill>
                <a:srgbClr val="008A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7493" name="Line 11"/>
            <p:cNvSpPr>
              <a:spLocks noChangeShapeType="1"/>
            </p:cNvSpPr>
            <p:nvPr/>
          </p:nvSpPr>
          <p:spPr bwMode="auto">
            <a:xfrm>
              <a:off x="5678488" y="3703638"/>
              <a:ext cx="427240" cy="1589830"/>
            </a:xfrm>
            <a:prstGeom prst="line">
              <a:avLst/>
            </a:prstGeom>
            <a:noFill/>
            <a:ln w="28575">
              <a:solidFill>
                <a:srgbClr val="008A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</p:grpSp>
      <p:grpSp>
        <p:nvGrpSpPr>
          <p:cNvPr id="17486" name="Group 98"/>
          <p:cNvGrpSpPr>
            <a:grpSpLocks/>
          </p:cNvGrpSpPr>
          <p:nvPr/>
        </p:nvGrpSpPr>
        <p:grpSpPr bwMode="auto">
          <a:xfrm>
            <a:off x="3579813" y="2449513"/>
            <a:ext cx="4219575" cy="2751137"/>
            <a:chOff x="3730625" y="2609850"/>
            <a:chExt cx="4218867" cy="2751139"/>
          </a:xfrm>
        </p:grpSpPr>
        <p:sp>
          <p:nvSpPr>
            <p:cNvPr id="17488" name="Line 8"/>
            <p:cNvSpPr>
              <a:spLocks noChangeShapeType="1"/>
            </p:cNvSpPr>
            <p:nvPr/>
          </p:nvSpPr>
          <p:spPr bwMode="auto">
            <a:xfrm>
              <a:off x="3730625" y="2609850"/>
              <a:ext cx="4763" cy="1776413"/>
            </a:xfrm>
            <a:prstGeom prst="line">
              <a:avLst/>
            </a:prstGeom>
            <a:noFill/>
            <a:ln w="28575">
              <a:solidFill>
                <a:srgbClr val="008A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7489" name="Line 10"/>
            <p:cNvSpPr>
              <a:spLocks noChangeShapeType="1"/>
            </p:cNvSpPr>
            <p:nvPr/>
          </p:nvSpPr>
          <p:spPr bwMode="auto">
            <a:xfrm>
              <a:off x="3853775" y="4559031"/>
              <a:ext cx="2185076" cy="801958"/>
            </a:xfrm>
            <a:prstGeom prst="line">
              <a:avLst/>
            </a:prstGeom>
            <a:noFill/>
            <a:ln w="28575">
              <a:solidFill>
                <a:srgbClr val="008A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7490" name="Line 12"/>
            <p:cNvSpPr>
              <a:spLocks noChangeShapeType="1"/>
            </p:cNvSpPr>
            <p:nvPr/>
          </p:nvSpPr>
          <p:spPr bwMode="auto">
            <a:xfrm flipV="1">
              <a:off x="6246104" y="4155164"/>
              <a:ext cx="1703388" cy="1162050"/>
            </a:xfrm>
            <a:prstGeom prst="line">
              <a:avLst/>
            </a:prstGeom>
            <a:noFill/>
            <a:ln w="28575">
              <a:solidFill>
                <a:srgbClr val="008A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</p:grpSp>
      <p:sp>
        <p:nvSpPr>
          <p:cNvPr id="101" name="Freeform 100"/>
          <p:cNvSpPr>
            <a:spLocks/>
          </p:cNvSpPr>
          <p:nvPr/>
        </p:nvSpPr>
        <p:spPr bwMode="auto">
          <a:xfrm>
            <a:off x="3575050" y="1439863"/>
            <a:ext cx="4298950" cy="3803650"/>
          </a:xfrm>
          <a:custGeom>
            <a:avLst/>
            <a:gdLst>
              <a:gd name="T0" fmla="*/ 0 w 4299625"/>
              <a:gd name="T1" fmla="*/ 0 h 3803515"/>
              <a:gd name="T2" fmla="*/ 9708 w 4299625"/>
              <a:gd name="T3" fmla="*/ 2914474 h 3803515"/>
              <a:gd name="T4" fmla="*/ 2403817 w 4299625"/>
              <a:gd name="T5" fmla="*/ 3804874 h 3803515"/>
              <a:gd name="T6" fmla="*/ 4292867 w 4299625"/>
              <a:gd name="T7" fmla="*/ 2476569 h 3803515"/>
              <a:gd name="T8" fmla="*/ 4249170 w 4299625"/>
              <a:gd name="T9" fmla="*/ 3220995 h 38035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299625"/>
              <a:gd name="T16" fmla="*/ 0 h 3803515"/>
              <a:gd name="T17" fmla="*/ 4299625 w 4299625"/>
              <a:gd name="T18" fmla="*/ 3803515 h 38035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299625" h="3803515">
                <a:moveTo>
                  <a:pt x="0" y="0"/>
                </a:moveTo>
                <a:cubicBezTo>
                  <a:pt x="3243" y="971145"/>
                  <a:pt x="6485" y="1942289"/>
                  <a:pt x="9728" y="2913434"/>
                </a:cubicBezTo>
                <a:lnTo>
                  <a:pt x="2407596" y="3803515"/>
                </a:lnTo>
                <a:lnTo>
                  <a:pt x="4299625" y="2475689"/>
                </a:lnTo>
                <a:lnTo>
                  <a:pt x="4255851" y="3219855"/>
                </a:lnTo>
              </a:path>
            </a:pathLst>
          </a:custGeom>
          <a:noFill/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0.00156 0.42338 L 0.26441 0.55463 L 0.47066 0.36157 L 0.46597 0.47014 " pathEditMode="relative" rAng="0" ptsTypes="AAAAA">
                                      <p:cBhvr>
                                        <p:cTn id="6" dur="5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5" y="2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10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92"/>
          <p:cNvSpPr txBox="1">
            <a:spLocks noChangeArrowheads="1"/>
          </p:cNvSpPr>
          <p:nvPr/>
        </p:nvSpPr>
        <p:spPr bwMode="auto">
          <a:xfrm>
            <a:off x="190500" y="815975"/>
            <a:ext cx="1077913" cy="452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defTabSz="276225">
              <a:lnSpc>
                <a:spcPct val="130000"/>
              </a:lnSpc>
            </a:pPr>
            <a:r>
              <a:rPr lang="es-ES" i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s-ES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=(</a:t>
            </a:r>
            <a:r>
              <a:rPr lang="es-ES" i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s-ES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i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s-ES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s-ES">
              <a:solidFill>
                <a:schemeClr val="accent2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128" name="Rectangle 93"/>
          <p:cNvSpPr>
            <a:spLocks noChangeArrowheads="1"/>
          </p:cNvSpPr>
          <p:nvPr/>
        </p:nvSpPr>
        <p:spPr bwMode="auto">
          <a:xfrm>
            <a:off x="139700" y="1262063"/>
            <a:ext cx="4191000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tabLst>
                <a:tab pos="3086100" algn="l"/>
              </a:tabLst>
              <a:defRPr/>
            </a:pPr>
            <a:r>
              <a:rPr lang="es-ES" sz="16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</a:t>
            </a:r>
            <a:r>
              <a:rPr lang="es-ES" sz="16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s-E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 </a:t>
            </a:r>
            <a:r>
              <a:rPr lang="es-ES" sz="1600" dirty="0">
                <a:solidFill>
                  <a:srgbClr val="008A00"/>
                </a:solidFill>
                <a:latin typeface="+mn-lt"/>
                <a:cs typeface="+mn-cs"/>
                <a:sym typeface="Symbol" pitchFamily="18" charset="2"/>
              </a:rPr>
              <a:t>set-up </a:t>
            </a:r>
            <a:r>
              <a:rPr lang="es-ES" sz="1600" dirty="0" err="1">
                <a:solidFill>
                  <a:srgbClr val="008A00"/>
                </a:solidFill>
                <a:latin typeface="+mn-lt"/>
                <a:cs typeface="+mn-cs"/>
                <a:sym typeface="Symbol" pitchFamily="18" charset="2"/>
              </a:rPr>
              <a:t>cost</a:t>
            </a:r>
            <a:r>
              <a:rPr lang="es-ES" sz="1600" dirty="0">
                <a:solidFill>
                  <a:srgbClr val="008A00"/>
                </a:solidFill>
                <a:latin typeface="+mn-lt"/>
                <a:cs typeface="+mn-cs"/>
                <a:sym typeface="Symbol" pitchFamily="18" charset="2"/>
              </a:rPr>
              <a:t> </a:t>
            </a:r>
            <a:r>
              <a:rPr lang="es-ES" sz="1600" dirty="0" err="1">
                <a:solidFill>
                  <a:srgbClr val="46466A"/>
                </a:solidFill>
                <a:latin typeface="+mn-lt"/>
                <a:cs typeface="+mn-cs"/>
                <a:sym typeface="Symbol" pitchFamily="18" charset="2"/>
              </a:rPr>
              <a:t>for</a:t>
            </a:r>
            <a:r>
              <a:rPr lang="es-ES" sz="1600" dirty="0">
                <a:solidFill>
                  <a:srgbClr val="46466A"/>
                </a:solidFill>
                <a:latin typeface="+mn-lt"/>
                <a:cs typeface="+mn-cs"/>
                <a:sym typeface="Symbol" pitchFamily="18" charset="2"/>
              </a:rPr>
              <a:t> </a:t>
            </a:r>
            <a:r>
              <a:rPr lang="es-ES" sz="1600" dirty="0" err="1">
                <a:solidFill>
                  <a:srgbClr val="46466A"/>
                </a:solidFill>
                <a:latin typeface="+mn-lt"/>
                <a:cs typeface="+mn-cs"/>
                <a:sym typeface="Symbol" pitchFamily="18" charset="2"/>
              </a:rPr>
              <a:t>facilities</a:t>
            </a:r>
            <a:r>
              <a:rPr lang="es-E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es-ES" sz="16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s-ES" sz="16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</a:t>
            </a:r>
            <a:r>
              <a:rPr lang="es-E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	</a:t>
            </a:r>
            <a:endParaRPr lang="es-ES" sz="1600" dirty="0">
              <a:solidFill>
                <a:srgbClr val="008A00"/>
              </a:solidFill>
              <a:latin typeface="+mn-lt"/>
              <a:cs typeface="+mn-cs"/>
              <a:sym typeface="Symbol" pitchFamily="18" charset="2"/>
            </a:endParaRPr>
          </a:p>
          <a:p>
            <a:pPr>
              <a:lnSpc>
                <a:spcPct val="130000"/>
              </a:lnSpc>
              <a:buFont typeface="Symbol" pitchFamily="18" charset="2"/>
              <a:buNone/>
              <a:tabLst>
                <a:tab pos="3086100" algn="l"/>
              </a:tabLst>
              <a:defRPr/>
            </a:pPr>
            <a:r>
              <a:rPr lang="es-ES" sz="1600" i="1" dirty="0" err="1">
                <a:solidFill>
                  <a:srgbClr val="46466A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</a:t>
            </a:r>
            <a:r>
              <a:rPr lang="es-ES" sz="1600" i="1" baseline="-25000" dirty="0" err="1">
                <a:solidFill>
                  <a:srgbClr val="46466A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r>
              <a:rPr lang="es-ES" sz="1600" dirty="0">
                <a:solidFill>
                  <a:srgbClr val="46466A"/>
                </a:solidFill>
                <a:latin typeface="+mn-lt"/>
                <a:cs typeface="Times New Roman" pitchFamily="18" charset="0"/>
                <a:sym typeface="Symbol" pitchFamily="18" charset="2"/>
              </a:rPr>
              <a:t>: per </a:t>
            </a:r>
            <a:r>
              <a:rPr lang="es-ES" sz="1600" dirty="0" err="1">
                <a:solidFill>
                  <a:srgbClr val="46466A"/>
                </a:solidFill>
                <a:latin typeface="+mn-lt"/>
                <a:cs typeface="Times New Roman" pitchFamily="18" charset="0"/>
                <a:sym typeface="Symbol" pitchFamily="18" charset="2"/>
              </a:rPr>
              <a:t>unit</a:t>
            </a:r>
            <a:r>
              <a:rPr lang="es-ES" sz="1600" dirty="0">
                <a:solidFill>
                  <a:srgbClr val="008A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s-ES" sz="1600" dirty="0" err="1">
                <a:solidFill>
                  <a:srgbClr val="008A00"/>
                </a:solidFill>
                <a:latin typeface="+mn-lt"/>
                <a:cs typeface="+mn-cs"/>
                <a:sym typeface="Symbol" pitchFamily="18" charset="2"/>
              </a:rPr>
              <a:t>routing</a:t>
            </a:r>
            <a:r>
              <a:rPr lang="es-ES" sz="1600" dirty="0">
                <a:solidFill>
                  <a:srgbClr val="008A00"/>
                </a:solidFill>
                <a:latin typeface="+mn-lt"/>
                <a:cs typeface="+mn-cs"/>
                <a:sym typeface="Symbol" pitchFamily="18" charset="2"/>
              </a:rPr>
              <a:t> </a:t>
            </a:r>
            <a:r>
              <a:rPr lang="es-ES" sz="1600" dirty="0" err="1">
                <a:solidFill>
                  <a:srgbClr val="008A00"/>
                </a:solidFill>
                <a:latin typeface="+mn-lt"/>
                <a:cs typeface="+mn-cs"/>
                <a:sym typeface="Symbol" pitchFamily="18" charset="2"/>
              </a:rPr>
              <a:t>cost</a:t>
            </a:r>
            <a:r>
              <a:rPr lang="es-ES" sz="1600" dirty="0">
                <a:solidFill>
                  <a:srgbClr val="008A00"/>
                </a:solidFill>
                <a:latin typeface="+mn-lt"/>
                <a:cs typeface="+mn-cs"/>
                <a:sym typeface="Symbol" pitchFamily="18" charset="2"/>
              </a:rPr>
              <a:t> </a:t>
            </a:r>
            <a:r>
              <a:rPr lang="es-ES" sz="1600" dirty="0" err="1">
                <a:latin typeface="+mn-lt"/>
                <a:cs typeface="+mn-cs"/>
                <a:sym typeface="Symbol" pitchFamily="18" charset="2"/>
              </a:rPr>
              <a:t>from</a:t>
            </a:r>
            <a:r>
              <a:rPr lang="es-ES" sz="1600" dirty="0">
                <a:latin typeface="Arial Narrow" pitchFamily="34" charset="0"/>
                <a:cs typeface="+mn-cs"/>
                <a:sym typeface="Symbol" pitchFamily="18" charset="2"/>
              </a:rPr>
              <a:t> </a:t>
            </a:r>
            <a:r>
              <a:rPr lang="es-ES" sz="16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s-ES" sz="1600" dirty="0">
                <a:latin typeface="Arial Narrow" pitchFamily="34" charset="0"/>
                <a:cs typeface="+mn-cs"/>
                <a:sym typeface="Symbol" pitchFamily="18" charset="2"/>
              </a:rPr>
              <a:t> </a:t>
            </a:r>
            <a:r>
              <a:rPr lang="es-ES" sz="1600" dirty="0" err="1">
                <a:latin typeface="+mn-lt"/>
                <a:cs typeface="+mn-cs"/>
                <a:sym typeface="Symbol" pitchFamily="18" charset="2"/>
              </a:rPr>
              <a:t>to</a:t>
            </a:r>
            <a:r>
              <a:rPr lang="es-ES" sz="1600" dirty="0">
                <a:latin typeface="Arial Narrow" pitchFamily="34" charset="0"/>
                <a:cs typeface="+mn-cs"/>
                <a:sym typeface="Symbol" pitchFamily="18" charset="2"/>
              </a:rPr>
              <a:t> </a:t>
            </a:r>
            <a:r>
              <a:rPr lang="es-ES" sz="16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	i</a:t>
            </a:r>
            <a:r>
              <a:rPr lang="es-E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s-ES" sz="16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s-ES" sz="16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</a:t>
            </a:r>
            <a:r>
              <a:rPr lang="es-E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es-ES" sz="16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130000"/>
              </a:lnSpc>
              <a:tabLst>
                <a:tab pos="3086100" algn="l"/>
              </a:tabLst>
              <a:defRPr/>
            </a:pPr>
            <a:r>
              <a:rPr lang="es-ES" sz="16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W</a:t>
            </a:r>
            <a:r>
              <a:rPr lang="es-ES" sz="16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r>
              <a:rPr lang="es-ES" sz="1600" dirty="0">
                <a:latin typeface="Arial Narrow" pitchFamily="34" charset="0"/>
                <a:cs typeface="+mn-cs"/>
                <a:sym typeface="Symbol" pitchFamily="18" charset="2"/>
              </a:rPr>
              <a:t>: </a:t>
            </a:r>
            <a:r>
              <a:rPr lang="es-ES" sz="1600" dirty="0" err="1">
                <a:solidFill>
                  <a:srgbClr val="008A00"/>
                </a:solidFill>
                <a:latin typeface="+mn-lt"/>
                <a:cs typeface="+mn-cs"/>
                <a:sym typeface="Symbol" pitchFamily="18" charset="2"/>
              </a:rPr>
              <a:t>flow</a:t>
            </a:r>
            <a:r>
              <a:rPr lang="es-ES" sz="1600" dirty="0">
                <a:solidFill>
                  <a:srgbClr val="669900"/>
                </a:solidFill>
                <a:latin typeface="+mn-lt"/>
                <a:cs typeface="+mn-cs"/>
                <a:sym typeface="Symbol" pitchFamily="18" charset="2"/>
              </a:rPr>
              <a:t> </a:t>
            </a:r>
            <a:r>
              <a:rPr lang="es-ES" sz="1600" dirty="0">
                <a:latin typeface="+mn-lt"/>
                <a:cs typeface="+mn-cs"/>
                <a:sym typeface="Symbol" pitchFamily="18" charset="2"/>
              </a:rPr>
              <a:t> </a:t>
            </a:r>
            <a:r>
              <a:rPr lang="es-ES" sz="1600" dirty="0" err="1">
                <a:latin typeface="+mn-lt"/>
                <a:cs typeface="+mn-cs"/>
                <a:sym typeface="Symbol" pitchFamily="18" charset="2"/>
              </a:rPr>
              <a:t>between</a:t>
            </a:r>
            <a:r>
              <a:rPr lang="es-ES" sz="1600" dirty="0">
                <a:latin typeface="+mn-lt"/>
                <a:cs typeface="+mn-cs"/>
                <a:sym typeface="Symbol" pitchFamily="18" charset="2"/>
              </a:rPr>
              <a:t> </a:t>
            </a:r>
            <a:r>
              <a:rPr lang="es-ES" sz="16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s-E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s-ES" sz="1600" dirty="0">
                <a:latin typeface="+mn-lt"/>
                <a:cs typeface="+mn-cs"/>
                <a:sym typeface="Symbol" pitchFamily="18" charset="2"/>
              </a:rPr>
              <a:t>and</a:t>
            </a:r>
            <a:r>
              <a:rPr lang="es-ES" sz="1600" dirty="0">
                <a:latin typeface="Arial Narrow" pitchFamily="34" charset="0"/>
                <a:cs typeface="+mn-cs"/>
                <a:sym typeface="Symbol" pitchFamily="18" charset="2"/>
              </a:rPr>
              <a:t> </a:t>
            </a:r>
            <a:r>
              <a:rPr lang="es-ES" sz="16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 	i</a:t>
            </a:r>
            <a:r>
              <a:rPr lang="es-E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s-ES" sz="16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s-ES" sz="16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</a:t>
            </a:r>
            <a:r>
              <a:rPr lang="es-E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es-ES" sz="1600" dirty="0">
              <a:latin typeface="Arial Narrow" pitchFamily="34" charset="0"/>
              <a:cs typeface="+mn-cs"/>
              <a:sym typeface="Symbol" pitchFamily="18" charset="2"/>
            </a:endParaRPr>
          </a:p>
        </p:txBody>
      </p:sp>
      <p:sp>
        <p:nvSpPr>
          <p:cNvPr id="5129" name="Rectangle 182"/>
          <p:cNvSpPr>
            <a:spLocks noChangeArrowheads="1"/>
          </p:cNvSpPr>
          <p:nvPr/>
        </p:nvSpPr>
        <p:spPr bwMode="auto">
          <a:xfrm>
            <a:off x="3121025" y="5659438"/>
            <a:ext cx="337978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 algn="ctr">
              <a:spcBef>
                <a:spcPct val="50000"/>
              </a:spcBef>
              <a:defRPr/>
            </a:pPr>
            <a:r>
              <a:rPr lang="es-ES" sz="1600" dirty="0">
                <a:solidFill>
                  <a:srgbClr val="CC0000"/>
                </a:solidFill>
                <a:latin typeface="+mn-lt"/>
                <a:cs typeface="+mn-cs"/>
                <a:sym typeface="Symbol" pitchFamily="18" charset="2"/>
              </a:rPr>
              <a:t>MINIMUM TOTAL COST</a:t>
            </a:r>
            <a:endParaRPr lang="es-ES" sz="1600" u="sng" dirty="0">
              <a:solidFill>
                <a:schemeClr val="accent2"/>
              </a:solidFill>
              <a:latin typeface="+mn-lt"/>
              <a:cs typeface="+mn-cs"/>
              <a:sym typeface="Symbol" pitchFamily="18" charset="2"/>
            </a:endParaRPr>
          </a:p>
          <a:p>
            <a:pPr marL="228600" indent="-228600" algn="ctr">
              <a:spcBef>
                <a:spcPct val="50000"/>
              </a:spcBef>
              <a:defRPr/>
            </a:pPr>
            <a:r>
              <a:rPr lang="es-ES" sz="1600" dirty="0">
                <a:solidFill>
                  <a:srgbClr val="008A00"/>
                </a:solidFill>
                <a:latin typeface="+mn-lt"/>
                <a:cs typeface="+mn-cs"/>
                <a:sym typeface="Symbol" pitchFamily="18" charset="2"/>
              </a:rPr>
              <a:t>Set-up </a:t>
            </a:r>
            <a:r>
              <a:rPr lang="es-ES" sz="1600" dirty="0" err="1">
                <a:solidFill>
                  <a:srgbClr val="008A00"/>
                </a:solidFill>
                <a:latin typeface="+mn-lt"/>
                <a:cs typeface="+mn-cs"/>
                <a:sym typeface="Symbol" pitchFamily="18" charset="2"/>
              </a:rPr>
              <a:t>costs</a:t>
            </a:r>
            <a:r>
              <a:rPr lang="es-ES" sz="1600" dirty="0">
                <a:solidFill>
                  <a:srgbClr val="008A00"/>
                </a:solidFill>
                <a:latin typeface="+mn-lt"/>
                <a:cs typeface="+mn-cs"/>
                <a:sym typeface="Symbol" pitchFamily="18" charset="2"/>
              </a:rPr>
              <a:t> + </a:t>
            </a:r>
            <a:r>
              <a:rPr lang="es-ES" sz="1600" dirty="0" err="1">
                <a:solidFill>
                  <a:srgbClr val="008A00"/>
                </a:solidFill>
                <a:latin typeface="+mn-lt"/>
                <a:cs typeface="+mn-cs"/>
                <a:sym typeface="Symbol" pitchFamily="18" charset="2"/>
              </a:rPr>
              <a:t>Flow</a:t>
            </a:r>
            <a:r>
              <a:rPr lang="es-ES" sz="1600" dirty="0">
                <a:solidFill>
                  <a:srgbClr val="008A00"/>
                </a:solidFill>
                <a:latin typeface="+mn-lt"/>
                <a:cs typeface="+mn-cs"/>
                <a:sym typeface="Symbol" pitchFamily="18" charset="2"/>
              </a:rPr>
              <a:t> </a:t>
            </a:r>
            <a:r>
              <a:rPr lang="es-ES" sz="1600" dirty="0" err="1">
                <a:solidFill>
                  <a:srgbClr val="008A00"/>
                </a:solidFill>
                <a:latin typeface="+mn-lt"/>
                <a:cs typeface="+mn-cs"/>
                <a:sym typeface="Symbol" pitchFamily="18" charset="2"/>
              </a:rPr>
              <a:t>Routing</a:t>
            </a:r>
            <a:r>
              <a:rPr lang="es-ES" sz="1600" dirty="0">
                <a:solidFill>
                  <a:srgbClr val="008A00"/>
                </a:solidFill>
                <a:latin typeface="+mn-lt"/>
                <a:cs typeface="+mn-cs"/>
                <a:sym typeface="Symbol" pitchFamily="18" charset="2"/>
              </a:rPr>
              <a:t> </a:t>
            </a:r>
            <a:r>
              <a:rPr lang="es-ES" sz="1600" dirty="0" err="1">
                <a:solidFill>
                  <a:srgbClr val="008A00"/>
                </a:solidFill>
                <a:latin typeface="+mn-lt"/>
                <a:cs typeface="+mn-cs"/>
                <a:sym typeface="Symbol" pitchFamily="18" charset="2"/>
              </a:rPr>
              <a:t>costs</a:t>
            </a:r>
            <a:endParaRPr lang="es-ES" sz="1600" dirty="0">
              <a:solidFill>
                <a:srgbClr val="008A00"/>
              </a:solidFill>
              <a:latin typeface="+mn-lt"/>
              <a:cs typeface="+mn-cs"/>
              <a:sym typeface="Symbol" pitchFamily="18" charset="2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2825750" y="180975"/>
            <a:ext cx="25463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>
                <a:solidFill>
                  <a:srgbClr val="C00000"/>
                </a:solidFill>
              </a:rPr>
              <a:t>HUB LOCATION</a:t>
            </a:r>
          </a:p>
        </p:txBody>
      </p:sp>
      <p:sp>
        <p:nvSpPr>
          <p:cNvPr id="19461" name="Rectangle 109"/>
          <p:cNvSpPr>
            <a:spLocks noChangeArrowheads="1"/>
          </p:cNvSpPr>
          <p:nvPr/>
        </p:nvSpPr>
        <p:spPr bwMode="auto">
          <a:xfrm>
            <a:off x="173038" y="3606800"/>
            <a:ext cx="936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28600" indent="-228600" algn="ctr">
              <a:spcBef>
                <a:spcPts val="963"/>
              </a:spcBef>
            </a:pPr>
            <a:r>
              <a:rPr lang="es-ES">
                <a:solidFill>
                  <a:srgbClr val="CC0000"/>
                </a:solidFill>
                <a:latin typeface="Arial Narrow" pitchFamily="34" charset="0"/>
              </a:rPr>
              <a:t>TO FIND</a:t>
            </a:r>
          </a:p>
        </p:txBody>
      </p:sp>
      <p:sp>
        <p:nvSpPr>
          <p:cNvPr id="19462" name="TextBox 111"/>
          <p:cNvSpPr txBox="1">
            <a:spLocks noChangeArrowheads="1"/>
          </p:cNvSpPr>
          <p:nvPr/>
        </p:nvSpPr>
        <p:spPr bwMode="auto">
          <a:xfrm>
            <a:off x="1868488" y="4257675"/>
            <a:ext cx="23161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Network design</a:t>
            </a:r>
            <a:endParaRPr lang="es-ES"/>
          </a:p>
        </p:txBody>
      </p:sp>
      <p:sp>
        <p:nvSpPr>
          <p:cNvPr id="19463" name="TextBox 114"/>
          <p:cNvSpPr txBox="1">
            <a:spLocks noChangeArrowheads="1"/>
          </p:cNvSpPr>
          <p:nvPr/>
        </p:nvSpPr>
        <p:spPr bwMode="auto">
          <a:xfrm>
            <a:off x="5091113" y="3013075"/>
            <a:ext cx="35337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rgbClr val="46466A"/>
                </a:solidFill>
              </a:rPr>
              <a:t>Hubs are used to consolidate and reroute flow between customers</a:t>
            </a:r>
            <a:endParaRPr lang="es-ES" sz="1600">
              <a:solidFill>
                <a:srgbClr val="46466A"/>
              </a:solidFill>
            </a:endParaRPr>
          </a:p>
        </p:txBody>
      </p:sp>
      <p:sp>
        <p:nvSpPr>
          <p:cNvPr id="19464" name="Rectangle 115"/>
          <p:cNvSpPr>
            <a:spLocks noChangeArrowheads="1"/>
          </p:cNvSpPr>
          <p:nvPr/>
        </p:nvSpPr>
        <p:spPr bwMode="auto">
          <a:xfrm>
            <a:off x="5091113" y="2698750"/>
            <a:ext cx="33893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28600" indent="-228600" algn="just">
              <a:spcBef>
                <a:spcPts val="963"/>
              </a:spcBef>
              <a:buClr>
                <a:srgbClr val="008A00"/>
              </a:buClr>
            </a:pPr>
            <a:r>
              <a:rPr lang="es-ES">
                <a:solidFill>
                  <a:srgbClr val="46466A"/>
                </a:solidFill>
              </a:rPr>
              <a:t>A set of facilities (</a:t>
            </a:r>
            <a:r>
              <a:rPr lang="es-ES">
                <a:solidFill>
                  <a:srgbClr val="008A00"/>
                </a:solidFill>
              </a:rPr>
              <a:t>hubs</a:t>
            </a:r>
            <a:r>
              <a:rPr lang="es-ES">
                <a:solidFill>
                  <a:srgbClr val="46466A"/>
                </a:solidFill>
              </a:rPr>
              <a:t>) </a:t>
            </a:r>
            <a:r>
              <a:rPr lang="es-ES">
                <a:solidFill>
                  <a:srgbClr val="008A00"/>
                </a:solidFill>
              </a:rPr>
              <a:t>to open</a:t>
            </a:r>
          </a:p>
        </p:txBody>
      </p:sp>
      <p:sp>
        <p:nvSpPr>
          <p:cNvPr id="19465" name="Rectangle 116"/>
          <p:cNvSpPr>
            <a:spLocks noChangeArrowheads="1"/>
          </p:cNvSpPr>
          <p:nvPr/>
        </p:nvSpPr>
        <p:spPr bwMode="auto">
          <a:xfrm>
            <a:off x="5297488" y="5011738"/>
            <a:ext cx="26797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963"/>
              </a:spcBef>
              <a:buClr>
                <a:srgbClr val="008A00"/>
              </a:buClr>
            </a:pPr>
            <a:r>
              <a:rPr lang="en-US" sz="1600">
                <a:solidFill>
                  <a:srgbClr val="46466A"/>
                </a:solidFill>
              </a:rPr>
              <a:t>Subset of </a:t>
            </a:r>
            <a:r>
              <a:rPr lang="en-US" sz="1600">
                <a:solidFill>
                  <a:srgbClr val="008A00"/>
                </a:solidFill>
              </a:rPr>
              <a:t>edges to    connect</a:t>
            </a:r>
            <a:r>
              <a:rPr lang="en-US" sz="1600">
                <a:solidFill>
                  <a:srgbClr val="46466A"/>
                </a:solidFill>
              </a:rPr>
              <a:t> hubs among them</a:t>
            </a:r>
            <a:endParaRPr lang="es-ES" sz="1600">
              <a:solidFill>
                <a:srgbClr val="46466A"/>
              </a:solidFill>
            </a:endParaRPr>
          </a:p>
        </p:txBody>
      </p:sp>
      <p:sp>
        <p:nvSpPr>
          <p:cNvPr id="19466" name="Rectangle 117"/>
          <p:cNvSpPr>
            <a:spLocks noChangeArrowheads="1"/>
          </p:cNvSpPr>
          <p:nvPr/>
        </p:nvSpPr>
        <p:spPr bwMode="auto">
          <a:xfrm>
            <a:off x="4941888" y="4035425"/>
            <a:ext cx="337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963"/>
              </a:spcBef>
              <a:buClr>
                <a:srgbClr val="008A00"/>
              </a:buClr>
            </a:pPr>
            <a:r>
              <a:rPr lang="en-US" sz="1600">
                <a:solidFill>
                  <a:srgbClr val="46466A"/>
                </a:solidFill>
              </a:rPr>
              <a:t>Subset of </a:t>
            </a:r>
            <a:r>
              <a:rPr lang="en-US" sz="1600">
                <a:solidFill>
                  <a:srgbClr val="008A00"/>
                </a:solidFill>
              </a:rPr>
              <a:t>edges to connect</a:t>
            </a:r>
            <a:r>
              <a:rPr lang="en-US" sz="1600">
                <a:solidFill>
                  <a:srgbClr val="46466A"/>
                </a:solidFill>
              </a:rPr>
              <a:t> customers to their allocated hubs</a:t>
            </a:r>
          </a:p>
        </p:txBody>
      </p:sp>
      <p:sp>
        <p:nvSpPr>
          <p:cNvPr id="19467" name="TextBox 118"/>
          <p:cNvSpPr txBox="1">
            <a:spLocks noChangeArrowheads="1"/>
          </p:cNvSpPr>
          <p:nvPr/>
        </p:nvSpPr>
        <p:spPr bwMode="auto">
          <a:xfrm>
            <a:off x="2230438" y="3097213"/>
            <a:ext cx="1781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Location</a:t>
            </a:r>
            <a:endParaRPr lang="es-ES"/>
          </a:p>
        </p:txBody>
      </p:sp>
      <p:sp>
        <p:nvSpPr>
          <p:cNvPr id="19468" name="Rectangle 120"/>
          <p:cNvSpPr>
            <a:spLocks noChangeArrowheads="1"/>
          </p:cNvSpPr>
          <p:nvPr/>
        </p:nvSpPr>
        <p:spPr bwMode="auto">
          <a:xfrm>
            <a:off x="0" y="2698750"/>
            <a:ext cx="9144000" cy="2960688"/>
          </a:xfrm>
          <a:prstGeom prst="rect">
            <a:avLst/>
          </a:prstGeom>
          <a:noFill/>
          <a:ln w="9525" algn="ctr">
            <a:solidFill>
              <a:srgbClr val="008A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s-ES_tradnl"/>
          </a:p>
        </p:txBody>
      </p:sp>
      <p:cxnSp>
        <p:nvCxnSpPr>
          <p:cNvPr id="19469" name="Straight Connector 122"/>
          <p:cNvCxnSpPr>
            <a:cxnSpLocks noChangeShapeType="1"/>
            <a:stCxn id="19468" idx="0"/>
            <a:endCxn id="19468" idx="2"/>
          </p:cNvCxnSpPr>
          <p:nvPr/>
        </p:nvCxnSpPr>
        <p:spPr bwMode="auto">
          <a:xfrm rot="16200000" flipH="1">
            <a:off x="3091656" y="4179094"/>
            <a:ext cx="296068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70" name="Straight Connector 124"/>
          <p:cNvCxnSpPr>
            <a:cxnSpLocks noChangeShapeType="1"/>
          </p:cNvCxnSpPr>
          <p:nvPr/>
        </p:nvCxnSpPr>
        <p:spPr bwMode="auto">
          <a:xfrm rot="5400000">
            <a:off x="-155575" y="4179888"/>
            <a:ext cx="2936875" cy="222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71" name="Straight Connector 126"/>
          <p:cNvCxnSpPr>
            <a:cxnSpLocks noChangeShapeType="1"/>
          </p:cNvCxnSpPr>
          <p:nvPr/>
        </p:nvCxnSpPr>
        <p:spPr bwMode="auto">
          <a:xfrm>
            <a:off x="1322388" y="3638550"/>
            <a:ext cx="784383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72" name="Straight Connector 128"/>
          <p:cNvCxnSpPr>
            <a:cxnSpLocks noChangeShapeType="1"/>
          </p:cNvCxnSpPr>
          <p:nvPr/>
        </p:nvCxnSpPr>
        <p:spPr bwMode="auto">
          <a:xfrm>
            <a:off x="4572000" y="4867275"/>
            <a:ext cx="4572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9473" name="Rectangle 130"/>
          <p:cNvSpPr>
            <a:spLocks noChangeArrowheads="1"/>
          </p:cNvSpPr>
          <p:nvPr/>
        </p:nvSpPr>
        <p:spPr bwMode="auto">
          <a:xfrm>
            <a:off x="5861050" y="3597275"/>
            <a:ext cx="1390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ts val="963"/>
              </a:spcBef>
              <a:buClr>
                <a:srgbClr val="008A00"/>
              </a:buClr>
            </a:pPr>
            <a:r>
              <a:rPr lang="es-ES">
                <a:solidFill>
                  <a:srgbClr val="008A00"/>
                </a:solidFill>
              </a:rPr>
              <a:t>Assignment</a:t>
            </a:r>
            <a:endParaRPr lang="es-ES">
              <a:solidFill>
                <a:srgbClr val="46466A"/>
              </a:solidFill>
            </a:endParaRPr>
          </a:p>
        </p:txBody>
      </p:sp>
      <p:cxnSp>
        <p:nvCxnSpPr>
          <p:cNvPr id="234" name="AutoShape 163"/>
          <p:cNvCxnSpPr>
            <a:cxnSpLocks noChangeShapeType="1"/>
            <a:stCxn id="19490" idx="7"/>
            <a:endCxn id="19491" idx="3"/>
          </p:cNvCxnSpPr>
          <p:nvPr/>
        </p:nvCxnSpPr>
        <p:spPr bwMode="auto">
          <a:xfrm flipV="1">
            <a:off x="6000750" y="1293813"/>
            <a:ext cx="874713" cy="32385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35" name="AutoShape 166"/>
          <p:cNvCxnSpPr>
            <a:cxnSpLocks noChangeShapeType="1"/>
            <a:stCxn id="19490" idx="0"/>
            <a:endCxn id="19489" idx="4"/>
          </p:cNvCxnSpPr>
          <p:nvPr/>
        </p:nvCxnSpPr>
        <p:spPr bwMode="auto">
          <a:xfrm flipV="1">
            <a:off x="5956300" y="722313"/>
            <a:ext cx="19050" cy="877887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36" name="AutoShape 167"/>
          <p:cNvCxnSpPr>
            <a:cxnSpLocks noChangeShapeType="1"/>
            <a:stCxn id="19491" idx="7"/>
            <a:endCxn id="19494" idx="3"/>
          </p:cNvCxnSpPr>
          <p:nvPr/>
        </p:nvCxnSpPr>
        <p:spPr bwMode="auto">
          <a:xfrm flipV="1">
            <a:off x="6964363" y="409575"/>
            <a:ext cx="696912" cy="795338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37" name="AutoShape 168"/>
          <p:cNvCxnSpPr>
            <a:cxnSpLocks noChangeShapeType="1"/>
            <a:stCxn id="19491" idx="6"/>
            <a:endCxn id="19492" idx="1"/>
          </p:cNvCxnSpPr>
          <p:nvPr/>
        </p:nvCxnSpPr>
        <p:spPr bwMode="auto">
          <a:xfrm>
            <a:off x="6983413" y="1247775"/>
            <a:ext cx="1076325" cy="1682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38" name="AutoShape 169"/>
          <p:cNvCxnSpPr>
            <a:cxnSpLocks noChangeShapeType="1"/>
            <a:stCxn id="19493" idx="6"/>
            <a:endCxn id="19492" idx="4"/>
          </p:cNvCxnSpPr>
          <p:nvPr/>
        </p:nvCxnSpPr>
        <p:spPr bwMode="auto">
          <a:xfrm flipV="1">
            <a:off x="7273925" y="1522413"/>
            <a:ext cx="830263" cy="63182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39" name="AutoShape 171"/>
          <p:cNvCxnSpPr>
            <a:cxnSpLocks noChangeShapeType="1"/>
            <a:endCxn id="19494" idx="2"/>
          </p:cNvCxnSpPr>
          <p:nvPr/>
        </p:nvCxnSpPr>
        <p:spPr bwMode="auto">
          <a:xfrm flipV="1">
            <a:off x="5970588" y="365125"/>
            <a:ext cx="1671637" cy="122872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40" name="AutoShape 172"/>
          <p:cNvCxnSpPr>
            <a:cxnSpLocks noChangeShapeType="1"/>
            <a:stCxn id="19494" idx="5"/>
            <a:endCxn id="19492" idx="0"/>
          </p:cNvCxnSpPr>
          <p:nvPr/>
        </p:nvCxnSpPr>
        <p:spPr bwMode="auto">
          <a:xfrm>
            <a:off x="7750175" y="409575"/>
            <a:ext cx="354013" cy="989013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41" name="AutoShape 174"/>
          <p:cNvCxnSpPr>
            <a:cxnSpLocks noChangeShapeType="1"/>
            <a:stCxn id="19489" idx="6"/>
            <a:endCxn id="19494" idx="2"/>
          </p:cNvCxnSpPr>
          <p:nvPr/>
        </p:nvCxnSpPr>
        <p:spPr bwMode="auto">
          <a:xfrm flipV="1">
            <a:off x="6038850" y="363538"/>
            <a:ext cx="1603375" cy="29686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42" name="AutoShape 191"/>
          <p:cNvCxnSpPr>
            <a:cxnSpLocks noChangeShapeType="1"/>
            <a:stCxn id="19489" idx="5"/>
            <a:endCxn id="19491" idx="1"/>
          </p:cNvCxnSpPr>
          <p:nvPr/>
        </p:nvCxnSpPr>
        <p:spPr bwMode="auto">
          <a:xfrm>
            <a:off x="6019800" y="704850"/>
            <a:ext cx="854075" cy="500063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43" name="AutoShape 198"/>
          <p:cNvCxnSpPr>
            <a:cxnSpLocks noChangeShapeType="1"/>
            <a:stCxn id="19491" idx="5"/>
            <a:endCxn id="19493" idx="0"/>
          </p:cNvCxnSpPr>
          <p:nvPr/>
        </p:nvCxnSpPr>
        <p:spPr bwMode="auto">
          <a:xfrm>
            <a:off x="6964363" y="1293813"/>
            <a:ext cx="247650" cy="79851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44" name="AutoShape 200"/>
          <p:cNvCxnSpPr>
            <a:cxnSpLocks noChangeShapeType="1"/>
            <a:stCxn id="19489" idx="5"/>
            <a:endCxn id="19493" idx="1"/>
          </p:cNvCxnSpPr>
          <p:nvPr/>
        </p:nvCxnSpPr>
        <p:spPr bwMode="auto">
          <a:xfrm rot="16200000" flipH="1">
            <a:off x="5888832" y="834231"/>
            <a:ext cx="1408112" cy="11461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sp>
        <p:nvSpPr>
          <p:cNvPr id="19485" name="Oval 188"/>
          <p:cNvSpPr>
            <a:spLocks noChangeArrowheads="1"/>
          </p:cNvSpPr>
          <p:nvPr/>
        </p:nvSpPr>
        <p:spPr bwMode="auto">
          <a:xfrm>
            <a:off x="5381625" y="1316038"/>
            <a:ext cx="100013" cy="106362"/>
          </a:xfrm>
          <a:prstGeom prst="ellipse">
            <a:avLst/>
          </a:prstGeom>
          <a:solidFill>
            <a:srgbClr val="66FF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486" name="Oval 117"/>
          <p:cNvSpPr>
            <a:spLocks noChangeArrowheads="1"/>
          </p:cNvSpPr>
          <p:nvPr/>
        </p:nvSpPr>
        <p:spPr bwMode="auto">
          <a:xfrm>
            <a:off x="5381625" y="1298575"/>
            <a:ext cx="127000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487" name="Oval 187"/>
          <p:cNvSpPr>
            <a:spLocks noChangeArrowheads="1"/>
          </p:cNvSpPr>
          <p:nvPr/>
        </p:nvSpPr>
        <p:spPr bwMode="auto">
          <a:xfrm>
            <a:off x="5926138" y="125413"/>
            <a:ext cx="71437" cy="71437"/>
          </a:xfrm>
          <a:prstGeom prst="ellipse">
            <a:avLst/>
          </a:prstGeom>
          <a:solidFill>
            <a:srgbClr val="66FF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>
              <a:solidFill>
                <a:srgbClr val="66FF33"/>
              </a:solidFill>
            </a:endParaRPr>
          </a:p>
        </p:txBody>
      </p:sp>
      <p:sp>
        <p:nvSpPr>
          <p:cNvPr id="19488" name="Oval 100"/>
          <p:cNvSpPr>
            <a:spLocks noChangeArrowheads="1"/>
          </p:cNvSpPr>
          <p:nvPr/>
        </p:nvSpPr>
        <p:spPr bwMode="auto">
          <a:xfrm>
            <a:off x="5884863" y="104775"/>
            <a:ext cx="127000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489" name="Oval 97"/>
          <p:cNvSpPr>
            <a:spLocks noChangeArrowheads="1"/>
          </p:cNvSpPr>
          <p:nvPr/>
        </p:nvSpPr>
        <p:spPr bwMode="auto">
          <a:xfrm>
            <a:off x="5911850" y="596900"/>
            <a:ext cx="127000" cy="125413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490" name="Oval 98"/>
          <p:cNvSpPr>
            <a:spLocks noChangeArrowheads="1"/>
          </p:cNvSpPr>
          <p:nvPr/>
        </p:nvSpPr>
        <p:spPr bwMode="auto">
          <a:xfrm>
            <a:off x="5891213" y="1600200"/>
            <a:ext cx="127000" cy="123825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491" name="Oval 99"/>
          <p:cNvSpPr>
            <a:spLocks noChangeArrowheads="1"/>
          </p:cNvSpPr>
          <p:nvPr/>
        </p:nvSpPr>
        <p:spPr bwMode="auto">
          <a:xfrm>
            <a:off x="6856413" y="1187450"/>
            <a:ext cx="127000" cy="123825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492" name="Oval 101"/>
          <p:cNvSpPr>
            <a:spLocks noChangeArrowheads="1"/>
          </p:cNvSpPr>
          <p:nvPr/>
        </p:nvSpPr>
        <p:spPr bwMode="auto">
          <a:xfrm>
            <a:off x="8040688" y="1398588"/>
            <a:ext cx="128587" cy="123825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493" name="Oval 102"/>
          <p:cNvSpPr>
            <a:spLocks noChangeArrowheads="1"/>
          </p:cNvSpPr>
          <p:nvPr/>
        </p:nvSpPr>
        <p:spPr bwMode="auto">
          <a:xfrm>
            <a:off x="7146925" y="2092325"/>
            <a:ext cx="127000" cy="125413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494" name="Oval 103"/>
          <p:cNvSpPr>
            <a:spLocks noChangeArrowheads="1"/>
          </p:cNvSpPr>
          <p:nvPr/>
        </p:nvSpPr>
        <p:spPr bwMode="auto">
          <a:xfrm>
            <a:off x="7642225" y="303213"/>
            <a:ext cx="127000" cy="123825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495" name="Oval 104"/>
          <p:cNvSpPr>
            <a:spLocks noChangeArrowheads="1"/>
          </p:cNvSpPr>
          <p:nvPr/>
        </p:nvSpPr>
        <p:spPr bwMode="auto">
          <a:xfrm>
            <a:off x="6030913" y="900113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496" name="Oval 105"/>
          <p:cNvSpPr>
            <a:spLocks noChangeArrowheads="1"/>
          </p:cNvSpPr>
          <p:nvPr/>
        </p:nvSpPr>
        <p:spPr bwMode="auto">
          <a:xfrm>
            <a:off x="6388100" y="392113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497" name="Oval 106"/>
          <p:cNvSpPr>
            <a:spLocks noChangeArrowheads="1"/>
          </p:cNvSpPr>
          <p:nvPr/>
        </p:nvSpPr>
        <p:spPr bwMode="auto">
          <a:xfrm>
            <a:off x="6045200" y="290513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498" name="Oval 107"/>
          <p:cNvSpPr>
            <a:spLocks noChangeArrowheads="1"/>
          </p:cNvSpPr>
          <p:nvPr/>
        </p:nvSpPr>
        <p:spPr bwMode="auto">
          <a:xfrm>
            <a:off x="5522913" y="469900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499" name="Oval 108"/>
          <p:cNvSpPr>
            <a:spLocks noChangeArrowheads="1"/>
          </p:cNvSpPr>
          <p:nvPr/>
        </p:nvSpPr>
        <p:spPr bwMode="auto">
          <a:xfrm>
            <a:off x="6480175" y="652463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500" name="Oval 109"/>
          <p:cNvSpPr>
            <a:spLocks noChangeArrowheads="1"/>
          </p:cNvSpPr>
          <p:nvPr/>
        </p:nvSpPr>
        <p:spPr bwMode="auto">
          <a:xfrm>
            <a:off x="7258050" y="303213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501" name="Oval 110"/>
          <p:cNvSpPr>
            <a:spLocks noChangeArrowheads="1"/>
          </p:cNvSpPr>
          <p:nvPr/>
        </p:nvSpPr>
        <p:spPr bwMode="auto">
          <a:xfrm>
            <a:off x="8124825" y="330200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502" name="Oval 111"/>
          <p:cNvSpPr>
            <a:spLocks noChangeArrowheads="1"/>
          </p:cNvSpPr>
          <p:nvPr/>
        </p:nvSpPr>
        <p:spPr bwMode="auto">
          <a:xfrm>
            <a:off x="7859713" y="65088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503" name="Oval 112"/>
          <p:cNvSpPr>
            <a:spLocks noChangeArrowheads="1"/>
          </p:cNvSpPr>
          <p:nvPr/>
        </p:nvSpPr>
        <p:spPr bwMode="auto">
          <a:xfrm>
            <a:off x="7524750" y="76200"/>
            <a:ext cx="127000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504" name="Oval 113"/>
          <p:cNvSpPr>
            <a:spLocks noChangeArrowheads="1"/>
          </p:cNvSpPr>
          <p:nvPr/>
        </p:nvSpPr>
        <p:spPr bwMode="auto">
          <a:xfrm>
            <a:off x="6619875" y="2312988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505" name="Oval 114"/>
          <p:cNvSpPr>
            <a:spLocks noChangeArrowheads="1"/>
          </p:cNvSpPr>
          <p:nvPr/>
        </p:nvSpPr>
        <p:spPr bwMode="auto">
          <a:xfrm>
            <a:off x="6983413" y="1781175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506" name="Oval 115"/>
          <p:cNvSpPr>
            <a:spLocks noChangeArrowheads="1"/>
          </p:cNvSpPr>
          <p:nvPr/>
        </p:nvSpPr>
        <p:spPr bwMode="auto">
          <a:xfrm>
            <a:off x="6583363" y="1790700"/>
            <a:ext cx="127000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507" name="Oval 116"/>
          <p:cNvSpPr>
            <a:spLocks noChangeArrowheads="1"/>
          </p:cNvSpPr>
          <p:nvPr/>
        </p:nvSpPr>
        <p:spPr bwMode="auto">
          <a:xfrm>
            <a:off x="5878513" y="1997075"/>
            <a:ext cx="128587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508" name="Oval 118"/>
          <p:cNvSpPr>
            <a:spLocks noChangeArrowheads="1"/>
          </p:cNvSpPr>
          <p:nvPr/>
        </p:nvSpPr>
        <p:spPr bwMode="auto">
          <a:xfrm>
            <a:off x="5661025" y="1344613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509" name="Oval 119"/>
          <p:cNvSpPr>
            <a:spLocks noChangeArrowheads="1"/>
          </p:cNvSpPr>
          <p:nvPr/>
        </p:nvSpPr>
        <p:spPr bwMode="auto">
          <a:xfrm>
            <a:off x="6091238" y="1150938"/>
            <a:ext cx="128587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510" name="Oval 120"/>
          <p:cNvSpPr>
            <a:spLocks noChangeArrowheads="1"/>
          </p:cNvSpPr>
          <p:nvPr/>
        </p:nvSpPr>
        <p:spPr bwMode="auto">
          <a:xfrm>
            <a:off x="5770563" y="1190625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511" name="Oval 121"/>
          <p:cNvSpPr>
            <a:spLocks noChangeArrowheads="1"/>
          </p:cNvSpPr>
          <p:nvPr/>
        </p:nvSpPr>
        <p:spPr bwMode="auto">
          <a:xfrm>
            <a:off x="7485063" y="2247900"/>
            <a:ext cx="128587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512" name="Oval 122"/>
          <p:cNvSpPr>
            <a:spLocks noChangeArrowheads="1"/>
          </p:cNvSpPr>
          <p:nvPr/>
        </p:nvSpPr>
        <p:spPr bwMode="auto">
          <a:xfrm>
            <a:off x="7218363" y="1411288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513" name="Oval 123"/>
          <p:cNvSpPr>
            <a:spLocks noChangeArrowheads="1"/>
          </p:cNvSpPr>
          <p:nvPr/>
        </p:nvSpPr>
        <p:spPr bwMode="auto">
          <a:xfrm>
            <a:off x="7229475" y="1133475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514" name="Oval 124"/>
          <p:cNvSpPr>
            <a:spLocks noChangeArrowheads="1"/>
          </p:cNvSpPr>
          <p:nvPr/>
        </p:nvSpPr>
        <p:spPr bwMode="auto">
          <a:xfrm>
            <a:off x="6848475" y="1387475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515" name="Oval 125"/>
          <p:cNvSpPr>
            <a:spLocks noChangeArrowheads="1"/>
          </p:cNvSpPr>
          <p:nvPr/>
        </p:nvSpPr>
        <p:spPr bwMode="auto">
          <a:xfrm>
            <a:off x="7505700" y="2533650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516" name="Oval 126"/>
          <p:cNvSpPr>
            <a:spLocks noChangeArrowheads="1"/>
          </p:cNvSpPr>
          <p:nvPr/>
        </p:nvSpPr>
        <p:spPr bwMode="auto">
          <a:xfrm>
            <a:off x="7100888" y="2382838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517" name="Oval 127"/>
          <p:cNvSpPr>
            <a:spLocks noChangeArrowheads="1"/>
          </p:cNvSpPr>
          <p:nvPr/>
        </p:nvSpPr>
        <p:spPr bwMode="auto">
          <a:xfrm>
            <a:off x="7785100" y="1565275"/>
            <a:ext cx="125413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518" name="Oval 128"/>
          <p:cNvSpPr>
            <a:spLocks noChangeArrowheads="1"/>
          </p:cNvSpPr>
          <p:nvPr/>
        </p:nvSpPr>
        <p:spPr bwMode="auto">
          <a:xfrm>
            <a:off x="8058150" y="1839913"/>
            <a:ext cx="153988" cy="1508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519" name="Oval 129"/>
          <p:cNvSpPr>
            <a:spLocks noChangeArrowheads="1"/>
          </p:cNvSpPr>
          <p:nvPr/>
        </p:nvSpPr>
        <p:spPr bwMode="auto">
          <a:xfrm>
            <a:off x="8329613" y="1701800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520" name="Oval 130"/>
          <p:cNvSpPr>
            <a:spLocks noChangeArrowheads="1"/>
          </p:cNvSpPr>
          <p:nvPr/>
        </p:nvSpPr>
        <p:spPr bwMode="auto">
          <a:xfrm>
            <a:off x="8226425" y="1203325"/>
            <a:ext cx="128588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521" name="Oval 131"/>
          <p:cNvSpPr>
            <a:spLocks noChangeArrowheads="1"/>
          </p:cNvSpPr>
          <p:nvPr/>
        </p:nvSpPr>
        <p:spPr bwMode="auto">
          <a:xfrm>
            <a:off x="8051800" y="890588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19522" name="Oval 132"/>
          <p:cNvSpPr>
            <a:spLocks noChangeArrowheads="1"/>
          </p:cNvSpPr>
          <p:nvPr/>
        </p:nvSpPr>
        <p:spPr bwMode="auto">
          <a:xfrm>
            <a:off x="7794625" y="1116013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cxnSp>
        <p:nvCxnSpPr>
          <p:cNvPr id="284" name="AutoShape 133"/>
          <p:cNvCxnSpPr>
            <a:cxnSpLocks noChangeShapeType="1"/>
            <a:stCxn id="19490" idx="4"/>
            <a:endCxn id="19507" idx="0"/>
          </p:cNvCxnSpPr>
          <p:nvPr/>
        </p:nvCxnSpPr>
        <p:spPr bwMode="auto">
          <a:xfrm flipH="1">
            <a:off x="5943600" y="1724025"/>
            <a:ext cx="12700" cy="27305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85" name="AutoShape 134"/>
          <p:cNvCxnSpPr>
            <a:cxnSpLocks noChangeShapeType="1"/>
            <a:stCxn id="19508" idx="5"/>
            <a:endCxn id="19490" idx="1"/>
          </p:cNvCxnSpPr>
          <p:nvPr/>
        </p:nvCxnSpPr>
        <p:spPr bwMode="auto">
          <a:xfrm>
            <a:off x="5770563" y="1450975"/>
            <a:ext cx="141287" cy="166688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86" name="AutoShape 135"/>
          <p:cNvCxnSpPr>
            <a:cxnSpLocks noChangeShapeType="1"/>
            <a:stCxn id="19486" idx="5"/>
            <a:endCxn id="19490" idx="2"/>
          </p:cNvCxnSpPr>
          <p:nvPr/>
        </p:nvCxnSpPr>
        <p:spPr bwMode="auto">
          <a:xfrm>
            <a:off x="5491163" y="1406525"/>
            <a:ext cx="400050" cy="255588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87" name="AutoShape 136"/>
          <p:cNvCxnSpPr>
            <a:cxnSpLocks noChangeShapeType="1"/>
            <a:stCxn id="19510" idx="4"/>
            <a:endCxn id="19490" idx="0"/>
          </p:cNvCxnSpPr>
          <p:nvPr/>
        </p:nvCxnSpPr>
        <p:spPr bwMode="auto">
          <a:xfrm rot="16200000" flipH="1">
            <a:off x="5751513" y="1397000"/>
            <a:ext cx="285750" cy="12065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88" name="AutoShape 137"/>
          <p:cNvCxnSpPr>
            <a:cxnSpLocks noChangeShapeType="1"/>
            <a:stCxn id="19505" idx="4"/>
            <a:endCxn id="19493" idx="1"/>
          </p:cNvCxnSpPr>
          <p:nvPr/>
        </p:nvCxnSpPr>
        <p:spPr bwMode="auto">
          <a:xfrm>
            <a:off x="7046913" y="1905000"/>
            <a:ext cx="119062" cy="2063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89" name="AutoShape 138"/>
          <p:cNvCxnSpPr>
            <a:cxnSpLocks noChangeShapeType="1"/>
            <a:stCxn id="19506" idx="5"/>
            <a:endCxn id="19493" idx="2"/>
          </p:cNvCxnSpPr>
          <p:nvPr/>
        </p:nvCxnSpPr>
        <p:spPr bwMode="auto">
          <a:xfrm>
            <a:off x="6691313" y="1897063"/>
            <a:ext cx="455612" cy="2571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90" name="AutoShape 139"/>
          <p:cNvCxnSpPr>
            <a:cxnSpLocks noChangeShapeType="1"/>
            <a:stCxn id="19504" idx="7"/>
            <a:endCxn id="19493" idx="3"/>
          </p:cNvCxnSpPr>
          <p:nvPr/>
        </p:nvCxnSpPr>
        <p:spPr bwMode="auto">
          <a:xfrm rot="5400000" flipH="1" flipV="1">
            <a:off x="6881019" y="2045494"/>
            <a:ext cx="131762" cy="43815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91" name="AutoShape 140"/>
          <p:cNvCxnSpPr>
            <a:cxnSpLocks noChangeShapeType="1"/>
            <a:stCxn id="19516" idx="0"/>
            <a:endCxn id="19493" idx="4"/>
          </p:cNvCxnSpPr>
          <p:nvPr/>
        </p:nvCxnSpPr>
        <p:spPr bwMode="auto">
          <a:xfrm rot="5400000" flipH="1" flipV="1">
            <a:off x="7104857" y="2277269"/>
            <a:ext cx="165100" cy="46037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92" name="AutoShape 141"/>
          <p:cNvCxnSpPr>
            <a:cxnSpLocks noChangeShapeType="1"/>
            <a:stCxn id="19493" idx="5"/>
            <a:endCxn id="19511" idx="2"/>
          </p:cNvCxnSpPr>
          <p:nvPr/>
        </p:nvCxnSpPr>
        <p:spPr bwMode="auto">
          <a:xfrm>
            <a:off x="7256463" y="2198688"/>
            <a:ext cx="228600" cy="11271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93" name="AutoShape 142"/>
          <p:cNvCxnSpPr>
            <a:cxnSpLocks noChangeShapeType="1"/>
            <a:stCxn id="19493" idx="5"/>
          </p:cNvCxnSpPr>
          <p:nvPr/>
        </p:nvCxnSpPr>
        <p:spPr bwMode="auto">
          <a:xfrm rot="16200000" flipH="1">
            <a:off x="7222331" y="2231232"/>
            <a:ext cx="357187" cy="29210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94" name="AutoShape 143"/>
          <p:cNvCxnSpPr>
            <a:cxnSpLocks noChangeShapeType="1"/>
            <a:stCxn id="19509" idx="6"/>
            <a:endCxn id="19491" idx="2"/>
          </p:cNvCxnSpPr>
          <p:nvPr/>
        </p:nvCxnSpPr>
        <p:spPr bwMode="auto">
          <a:xfrm>
            <a:off x="6219825" y="1214438"/>
            <a:ext cx="636588" cy="3492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95" name="AutoShape 144"/>
          <p:cNvCxnSpPr>
            <a:cxnSpLocks noChangeShapeType="1"/>
            <a:stCxn id="19498" idx="6"/>
            <a:endCxn id="19489" idx="2"/>
          </p:cNvCxnSpPr>
          <p:nvPr/>
        </p:nvCxnSpPr>
        <p:spPr bwMode="auto">
          <a:xfrm>
            <a:off x="5649913" y="531813"/>
            <a:ext cx="261937" cy="128587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96" name="AutoShape 145"/>
          <p:cNvCxnSpPr>
            <a:cxnSpLocks noChangeShapeType="1"/>
            <a:stCxn id="19488" idx="4"/>
            <a:endCxn id="19489" idx="0"/>
          </p:cNvCxnSpPr>
          <p:nvPr/>
        </p:nvCxnSpPr>
        <p:spPr bwMode="auto">
          <a:xfrm>
            <a:off x="5946775" y="230188"/>
            <a:ext cx="28575" cy="36671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97" name="AutoShape 146"/>
          <p:cNvCxnSpPr>
            <a:cxnSpLocks noChangeShapeType="1"/>
            <a:stCxn id="19497" idx="3"/>
            <a:endCxn id="19489" idx="0"/>
          </p:cNvCxnSpPr>
          <p:nvPr/>
        </p:nvCxnSpPr>
        <p:spPr bwMode="auto">
          <a:xfrm flipH="1">
            <a:off x="5975350" y="395288"/>
            <a:ext cx="88900" cy="20161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98" name="AutoShape 147"/>
          <p:cNvCxnSpPr>
            <a:cxnSpLocks noChangeShapeType="1"/>
            <a:stCxn id="19489" idx="5"/>
            <a:endCxn id="19495" idx="1"/>
          </p:cNvCxnSpPr>
          <p:nvPr/>
        </p:nvCxnSpPr>
        <p:spPr bwMode="auto">
          <a:xfrm>
            <a:off x="6019800" y="704850"/>
            <a:ext cx="30163" cy="21272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299" name="AutoShape 148"/>
          <p:cNvCxnSpPr>
            <a:cxnSpLocks noChangeShapeType="1"/>
            <a:stCxn id="19496" idx="2"/>
            <a:endCxn id="19489" idx="7"/>
          </p:cNvCxnSpPr>
          <p:nvPr/>
        </p:nvCxnSpPr>
        <p:spPr bwMode="auto">
          <a:xfrm flipH="1">
            <a:off x="6019800" y="455613"/>
            <a:ext cx="368300" cy="15875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300" name="AutoShape 149"/>
          <p:cNvCxnSpPr>
            <a:cxnSpLocks noChangeShapeType="1"/>
            <a:stCxn id="19499" idx="4"/>
            <a:endCxn id="19491" idx="0"/>
          </p:cNvCxnSpPr>
          <p:nvPr/>
        </p:nvCxnSpPr>
        <p:spPr bwMode="auto">
          <a:xfrm>
            <a:off x="6545263" y="776288"/>
            <a:ext cx="374650" cy="41116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301" name="AutoShape 150"/>
          <p:cNvCxnSpPr>
            <a:cxnSpLocks noChangeShapeType="1"/>
            <a:stCxn id="19491" idx="5"/>
            <a:endCxn id="19512" idx="1"/>
          </p:cNvCxnSpPr>
          <p:nvPr/>
        </p:nvCxnSpPr>
        <p:spPr bwMode="auto">
          <a:xfrm>
            <a:off x="6964363" y="1293813"/>
            <a:ext cx="273050" cy="134937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302" name="AutoShape 151"/>
          <p:cNvCxnSpPr>
            <a:cxnSpLocks noChangeShapeType="1"/>
            <a:stCxn id="19491" idx="4"/>
            <a:endCxn id="19514" idx="0"/>
          </p:cNvCxnSpPr>
          <p:nvPr/>
        </p:nvCxnSpPr>
        <p:spPr bwMode="auto">
          <a:xfrm flipH="1">
            <a:off x="6911975" y="1311275"/>
            <a:ext cx="7938" cy="7620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303" name="AutoShape 152"/>
          <p:cNvCxnSpPr>
            <a:cxnSpLocks noChangeShapeType="1"/>
            <a:stCxn id="19491" idx="6"/>
            <a:endCxn id="19513" idx="2"/>
          </p:cNvCxnSpPr>
          <p:nvPr/>
        </p:nvCxnSpPr>
        <p:spPr bwMode="auto">
          <a:xfrm flipV="1">
            <a:off x="6983413" y="1195388"/>
            <a:ext cx="246062" cy="52387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304" name="AutoShape 153"/>
          <p:cNvCxnSpPr>
            <a:cxnSpLocks noChangeShapeType="1"/>
            <a:stCxn id="19492" idx="5"/>
            <a:endCxn id="19519" idx="1"/>
          </p:cNvCxnSpPr>
          <p:nvPr/>
        </p:nvCxnSpPr>
        <p:spPr bwMode="auto">
          <a:xfrm>
            <a:off x="8150225" y="1504950"/>
            <a:ext cx="196850" cy="214313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305" name="AutoShape 154"/>
          <p:cNvCxnSpPr>
            <a:cxnSpLocks noChangeShapeType="1"/>
            <a:stCxn id="19492" idx="4"/>
            <a:endCxn id="19518" idx="0"/>
          </p:cNvCxnSpPr>
          <p:nvPr/>
        </p:nvCxnSpPr>
        <p:spPr bwMode="auto">
          <a:xfrm rot="16200000" flipH="1">
            <a:off x="7961313" y="1665288"/>
            <a:ext cx="317500" cy="3175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306" name="AutoShape 155"/>
          <p:cNvCxnSpPr>
            <a:cxnSpLocks noChangeShapeType="1"/>
            <a:stCxn id="19517" idx="6"/>
            <a:endCxn id="19492" idx="3"/>
          </p:cNvCxnSpPr>
          <p:nvPr/>
        </p:nvCxnSpPr>
        <p:spPr bwMode="auto">
          <a:xfrm flipV="1">
            <a:off x="7910513" y="1504950"/>
            <a:ext cx="149225" cy="122238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307" name="AutoShape 156"/>
          <p:cNvCxnSpPr>
            <a:cxnSpLocks noChangeShapeType="1"/>
            <a:stCxn id="19492" idx="7"/>
            <a:endCxn id="19520" idx="3"/>
          </p:cNvCxnSpPr>
          <p:nvPr/>
        </p:nvCxnSpPr>
        <p:spPr bwMode="auto">
          <a:xfrm flipV="1">
            <a:off x="8150225" y="1309688"/>
            <a:ext cx="95250" cy="10636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308" name="AutoShape 157"/>
          <p:cNvCxnSpPr>
            <a:cxnSpLocks noChangeShapeType="1"/>
            <a:stCxn id="19522" idx="5"/>
            <a:endCxn id="19492" idx="1"/>
          </p:cNvCxnSpPr>
          <p:nvPr/>
        </p:nvCxnSpPr>
        <p:spPr bwMode="auto">
          <a:xfrm>
            <a:off x="7902575" y="1222375"/>
            <a:ext cx="157163" cy="1936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309" name="AutoShape 158"/>
          <p:cNvCxnSpPr>
            <a:cxnSpLocks noChangeShapeType="1"/>
            <a:stCxn id="19521" idx="4"/>
            <a:endCxn id="19492" idx="0"/>
          </p:cNvCxnSpPr>
          <p:nvPr/>
        </p:nvCxnSpPr>
        <p:spPr bwMode="auto">
          <a:xfrm flipH="1">
            <a:off x="8104188" y="1014413"/>
            <a:ext cx="11112" cy="3841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310" name="AutoShape 159"/>
          <p:cNvCxnSpPr>
            <a:cxnSpLocks noChangeShapeType="1"/>
            <a:stCxn id="19503" idx="5"/>
          </p:cNvCxnSpPr>
          <p:nvPr/>
        </p:nvCxnSpPr>
        <p:spPr bwMode="auto">
          <a:xfrm>
            <a:off x="7632700" y="182563"/>
            <a:ext cx="53975" cy="13176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311" name="AutoShape 160"/>
          <p:cNvCxnSpPr>
            <a:cxnSpLocks noChangeShapeType="1"/>
            <a:stCxn id="19494" idx="7"/>
            <a:endCxn id="19502" idx="3"/>
          </p:cNvCxnSpPr>
          <p:nvPr/>
        </p:nvCxnSpPr>
        <p:spPr bwMode="auto">
          <a:xfrm flipV="1">
            <a:off x="7750175" y="171450"/>
            <a:ext cx="128588" cy="14922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312" name="AutoShape 161"/>
          <p:cNvCxnSpPr>
            <a:cxnSpLocks noChangeShapeType="1"/>
            <a:stCxn id="19494" idx="6"/>
            <a:endCxn id="19501" idx="2"/>
          </p:cNvCxnSpPr>
          <p:nvPr/>
        </p:nvCxnSpPr>
        <p:spPr bwMode="auto">
          <a:xfrm>
            <a:off x="7769225" y="363538"/>
            <a:ext cx="355600" cy="285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313" name="AutoShape 162"/>
          <p:cNvCxnSpPr>
            <a:cxnSpLocks noChangeShapeType="1"/>
            <a:stCxn id="19500" idx="6"/>
            <a:endCxn id="19494" idx="1"/>
          </p:cNvCxnSpPr>
          <p:nvPr/>
        </p:nvCxnSpPr>
        <p:spPr bwMode="auto">
          <a:xfrm flipV="1">
            <a:off x="7385050" y="320675"/>
            <a:ext cx="276225" cy="46038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317" name="AutoShape 171"/>
          <p:cNvCxnSpPr>
            <a:cxnSpLocks noChangeShapeType="1"/>
            <a:stCxn id="19493" idx="0"/>
            <a:endCxn id="19494" idx="3"/>
          </p:cNvCxnSpPr>
          <p:nvPr/>
        </p:nvCxnSpPr>
        <p:spPr bwMode="auto">
          <a:xfrm rot="5400000" flipH="1" flipV="1">
            <a:off x="6594475" y="1025525"/>
            <a:ext cx="1682750" cy="45085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318" name="Straight Connector 317"/>
          <p:cNvCxnSpPr>
            <a:stCxn id="19490" idx="5"/>
            <a:endCxn id="19493" idx="2"/>
          </p:cNvCxnSpPr>
          <p:nvPr/>
        </p:nvCxnSpPr>
        <p:spPr bwMode="auto">
          <a:xfrm rot="16200000" flipH="1">
            <a:off x="6349206" y="1356520"/>
            <a:ext cx="447675" cy="114776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9" name="Straight Connector 318"/>
          <p:cNvCxnSpPr>
            <a:stCxn id="19489" idx="6"/>
            <a:endCxn id="19492" idx="1"/>
          </p:cNvCxnSpPr>
          <p:nvPr/>
        </p:nvCxnSpPr>
        <p:spPr bwMode="auto">
          <a:xfrm>
            <a:off x="6038850" y="660400"/>
            <a:ext cx="2020888" cy="7556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0" name="Straight Connector 319"/>
          <p:cNvCxnSpPr>
            <a:stCxn id="19501" idx="4"/>
            <a:endCxn id="19521" idx="0"/>
          </p:cNvCxnSpPr>
          <p:nvPr/>
        </p:nvCxnSpPr>
        <p:spPr bwMode="auto">
          <a:xfrm rot="5400000">
            <a:off x="7933531" y="635794"/>
            <a:ext cx="436563" cy="730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1" name="Straight Connector 320"/>
          <p:cNvCxnSpPr>
            <a:stCxn id="19503" idx="6"/>
            <a:endCxn id="19502" idx="2"/>
          </p:cNvCxnSpPr>
          <p:nvPr/>
        </p:nvCxnSpPr>
        <p:spPr bwMode="auto">
          <a:xfrm flipV="1">
            <a:off x="7651750" y="128588"/>
            <a:ext cx="207963" cy="1111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2" name="Straight Connector 321"/>
          <p:cNvCxnSpPr>
            <a:stCxn id="19502" idx="5"/>
            <a:endCxn id="19501" idx="0"/>
          </p:cNvCxnSpPr>
          <p:nvPr/>
        </p:nvCxnSpPr>
        <p:spPr bwMode="auto">
          <a:xfrm rot="16200000" flipH="1">
            <a:off x="7998619" y="140494"/>
            <a:ext cx="158750" cy="22066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3" name="Straight Connector 322"/>
          <p:cNvCxnSpPr>
            <a:stCxn id="19503" idx="2"/>
            <a:endCxn id="19500" idx="7"/>
          </p:cNvCxnSpPr>
          <p:nvPr/>
        </p:nvCxnSpPr>
        <p:spPr bwMode="auto">
          <a:xfrm rot="10800000" flipV="1">
            <a:off x="7366000" y="139700"/>
            <a:ext cx="158750" cy="18256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4" name="Straight Connector 323"/>
          <p:cNvCxnSpPr>
            <a:stCxn id="19497" idx="6"/>
            <a:endCxn id="19496" idx="1"/>
          </p:cNvCxnSpPr>
          <p:nvPr/>
        </p:nvCxnSpPr>
        <p:spPr bwMode="auto">
          <a:xfrm>
            <a:off x="6172200" y="352425"/>
            <a:ext cx="234950" cy="571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5" name="Straight Connector 324"/>
          <p:cNvCxnSpPr>
            <a:stCxn id="19488" idx="3"/>
            <a:endCxn id="19498" idx="7"/>
          </p:cNvCxnSpPr>
          <p:nvPr/>
        </p:nvCxnSpPr>
        <p:spPr bwMode="auto">
          <a:xfrm rot="5400000">
            <a:off x="5629275" y="212726"/>
            <a:ext cx="276225" cy="2730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6" name="Straight Connector 325"/>
          <p:cNvCxnSpPr>
            <a:stCxn id="19498" idx="4"/>
            <a:endCxn id="19486" idx="0"/>
          </p:cNvCxnSpPr>
          <p:nvPr/>
        </p:nvCxnSpPr>
        <p:spPr bwMode="auto">
          <a:xfrm rot="5400000">
            <a:off x="5163344" y="875506"/>
            <a:ext cx="704850" cy="14128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7" name="Straight Connector 326"/>
          <p:cNvCxnSpPr>
            <a:stCxn id="19488" idx="5"/>
            <a:endCxn id="19497" idx="1"/>
          </p:cNvCxnSpPr>
          <p:nvPr/>
        </p:nvCxnSpPr>
        <p:spPr bwMode="auto">
          <a:xfrm rot="16200000" flipH="1">
            <a:off x="5980113" y="223838"/>
            <a:ext cx="96837" cy="7143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8" name="Straight Connector 327"/>
          <p:cNvCxnSpPr>
            <a:stCxn id="19495" idx="4"/>
            <a:endCxn id="19509" idx="0"/>
          </p:cNvCxnSpPr>
          <p:nvPr/>
        </p:nvCxnSpPr>
        <p:spPr bwMode="auto">
          <a:xfrm rot="16200000" flipH="1">
            <a:off x="6061076" y="1057275"/>
            <a:ext cx="127000" cy="603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9" name="Straight Connector 328"/>
          <p:cNvCxnSpPr>
            <a:stCxn id="19495" idx="6"/>
            <a:endCxn id="19499" idx="3"/>
          </p:cNvCxnSpPr>
          <p:nvPr/>
        </p:nvCxnSpPr>
        <p:spPr bwMode="auto">
          <a:xfrm flipV="1">
            <a:off x="6157913" y="758825"/>
            <a:ext cx="341312" cy="2032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0" name="Straight Connector 329"/>
          <p:cNvCxnSpPr>
            <a:stCxn id="19496" idx="5"/>
            <a:endCxn id="19499" idx="0"/>
          </p:cNvCxnSpPr>
          <p:nvPr/>
        </p:nvCxnSpPr>
        <p:spPr bwMode="auto">
          <a:xfrm rot="16200000" flipH="1">
            <a:off x="6442869" y="551656"/>
            <a:ext cx="153988" cy="476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1" name="Straight Connector 330"/>
          <p:cNvCxnSpPr>
            <a:stCxn id="19496" idx="6"/>
            <a:endCxn id="19500" idx="2"/>
          </p:cNvCxnSpPr>
          <p:nvPr/>
        </p:nvCxnSpPr>
        <p:spPr bwMode="auto">
          <a:xfrm flipV="1">
            <a:off x="6515100" y="366713"/>
            <a:ext cx="742950" cy="8731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2" name="Straight Connector 331"/>
          <p:cNvCxnSpPr>
            <a:stCxn id="19513" idx="6"/>
            <a:endCxn id="19522" idx="2"/>
          </p:cNvCxnSpPr>
          <p:nvPr/>
        </p:nvCxnSpPr>
        <p:spPr bwMode="auto">
          <a:xfrm flipV="1">
            <a:off x="7356475" y="1179513"/>
            <a:ext cx="438150" cy="1587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3" name="Straight Connector 332"/>
          <p:cNvCxnSpPr>
            <a:stCxn id="19512" idx="6"/>
            <a:endCxn id="19517" idx="2"/>
          </p:cNvCxnSpPr>
          <p:nvPr/>
        </p:nvCxnSpPr>
        <p:spPr bwMode="auto">
          <a:xfrm>
            <a:off x="7345363" y="1474788"/>
            <a:ext cx="439737" cy="15398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4" name="Straight Connector 333"/>
          <p:cNvCxnSpPr>
            <a:stCxn id="19522" idx="4"/>
            <a:endCxn id="19517" idx="0"/>
          </p:cNvCxnSpPr>
          <p:nvPr/>
        </p:nvCxnSpPr>
        <p:spPr bwMode="auto">
          <a:xfrm rot="5400000">
            <a:off x="7690644" y="1397794"/>
            <a:ext cx="323850" cy="1111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5" name="Straight Connector 334"/>
          <p:cNvCxnSpPr>
            <a:stCxn id="19514" idx="6"/>
            <a:endCxn id="19512" idx="2"/>
          </p:cNvCxnSpPr>
          <p:nvPr/>
        </p:nvCxnSpPr>
        <p:spPr bwMode="auto">
          <a:xfrm>
            <a:off x="6975475" y="1449388"/>
            <a:ext cx="242888" cy="254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6" name="Straight Connector 335"/>
          <p:cNvCxnSpPr>
            <a:stCxn id="19513" idx="4"/>
            <a:endCxn id="19512" idx="0"/>
          </p:cNvCxnSpPr>
          <p:nvPr/>
        </p:nvCxnSpPr>
        <p:spPr bwMode="auto">
          <a:xfrm rot="5400000">
            <a:off x="7210425" y="1328738"/>
            <a:ext cx="153988" cy="1111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7" name="Straight Connector 336"/>
          <p:cNvCxnSpPr>
            <a:stCxn id="19514" idx="4"/>
            <a:endCxn id="19505" idx="1"/>
          </p:cNvCxnSpPr>
          <p:nvPr/>
        </p:nvCxnSpPr>
        <p:spPr bwMode="auto">
          <a:xfrm rot="16200000" flipH="1">
            <a:off x="6813550" y="1609725"/>
            <a:ext cx="287338" cy="9048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8" name="Straight Connector 337"/>
          <p:cNvCxnSpPr>
            <a:stCxn id="19506" idx="6"/>
            <a:endCxn id="19505" idx="2"/>
          </p:cNvCxnSpPr>
          <p:nvPr/>
        </p:nvCxnSpPr>
        <p:spPr bwMode="auto">
          <a:xfrm flipV="1">
            <a:off x="6710363" y="1843088"/>
            <a:ext cx="273050" cy="1111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9" name="Straight Connector 338"/>
          <p:cNvCxnSpPr>
            <a:stCxn id="19514" idx="3"/>
            <a:endCxn id="19506" idx="7"/>
          </p:cNvCxnSpPr>
          <p:nvPr/>
        </p:nvCxnSpPr>
        <p:spPr bwMode="auto">
          <a:xfrm rot="5400000">
            <a:off x="6621463" y="1563688"/>
            <a:ext cx="315912" cy="17621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0" name="Straight Connector 339"/>
          <p:cNvCxnSpPr>
            <a:stCxn id="19517" idx="5"/>
            <a:endCxn id="19518" idx="1"/>
          </p:cNvCxnSpPr>
          <p:nvPr/>
        </p:nvCxnSpPr>
        <p:spPr bwMode="auto">
          <a:xfrm rot="16200000" flipH="1">
            <a:off x="7890669" y="1672432"/>
            <a:ext cx="190500" cy="18891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1" name="Straight Connector 340"/>
          <p:cNvCxnSpPr>
            <a:endCxn id="19519" idx="3"/>
          </p:cNvCxnSpPr>
          <p:nvPr/>
        </p:nvCxnSpPr>
        <p:spPr bwMode="auto">
          <a:xfrm flipV="1">
            <a:off x="8172450" y="1808163"/>
            <a:ext cx="176213" cy="7937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2" name="Straight Connector 341"/>
          <p:cNvCxnSpPr>
            <a:stCxn id="19520" idx="5"/>
            <a:endCxn id="19519" idx="0"/>
          </p:cNvCxnSpPr>
          <p:nvPr/>
        </p:nvCxnSpPr>
        <p:spPr bwMode="auto">
          <a:xfrm rot="16200000" flipH="1">
            <a:off x="8168482" y="1477169"/>
            <a:ext cx="392112" cy="571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3" name="Straight Connector 342"/>
          <p:cNvCxnSpPr>
            <a:stCxn id="19521" idx="5"/>
            <a:endCxn id="19520" idx="7"/>
          </p:cNvCxnSpPr>
          <p:nvPr/>
        </p:nvCxnSpPr>
        <p:spPr bwMode="auto">
          <a:xfrm rot="16200000" flipH="1">
            <a:off x="8135938" y="1020762"/>
            <a:ext cx="223838" cy="17621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4" name="Straight Connector 343"/>
          <p:cNvCxnSpPr>
            <a:stCxn id="19522" idx="7"/>
            <a:endCxn id="19521" idx="3"/>
          </p:cNvCxnSpPr>
          <p:nvPr/>
        </p:nvCxnSpPr>
        <p:spPr bwMode="auto">
          <a:xfrm rot="5400000" flipH="1" flipV="1">
            <a:off x="7917656" y="981869"/>
            <a:ext cx="138113" cy="16827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5" name="Straight Connector 344"/>
          <p:cNvCxnSpPr>
            <a:stCxn id="19522" idx="0"/>
            <a:endCxn id="19501" idx="3"/>
          </p:cNvCxnSpPr>
          <p:nvPr/>
        </p:nvCxnSpPr>
        <p:spPr bwMode="auto">
          <a:xfrm rot="5400000" flipH="1" flipV="1">
            <a:off x="7661275" y="633413"/>
            <a:ext cx="679450" cy="2857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6" name="Straight Connector 345"/>
          <p:cNvCxnSpPr>
            <a:stCxn id="19500" idx="5"/>
            <a:endCxn id="19522" idx="0"/>
          </p:cNvCxnSpPr>
          <p:nvPr/>
        </p:nvCxnSpPr>
        <p:spPr bwMode="auto">
          <a:xfrm rot="16200000" flipH="1">
            <a:off x="7258844" y="516731"/>
            <a:ext cx="706438" cy="4921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7" name="Straight Connector 346"/>
          <p:cNvCxnSpPr>
            <a:stCxn id="19486" idx="4"/>
            <a:endCxn id="19507" idx="2"/>
          </p:cNvCxnSpPr>
          <p:nvPr/>
        </p:nvCxnSpPr>
        <p:spPr bwMode="auto">
          <a:xfrm rot="16200000" flipH="1">
            <a:off x="5344319" y="1524794"/>
            <a:ext cx="635000" cy="43338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8" name="Straight Connector 347"/>
          <p:cNvCxnSpPr>
            <a:stCxn id="19486" idx="6"/>
            <a:endCxn id="19508" idx="2"/>
          </p:cNvCxnSpPr>
          <p:nvPr/>
        </p:nvCxnSpPr>
        <p:spPr bwMode="auto">
          <a:xfrm>
            <a:off x="5508625" y="1362075"/>
            <a:ext cx="152400" cy="4603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9" name="Straight Connector 348"/>
          <p:cNvCxnSpPr>
            <a:stCxn id="19508" idx="7"/>
            <a:endCxn id="19510" idx="3"/>
          </p:cNvCxnSpPr>
          <p:nvPr/>
        </p:nvCxnSpPr>
        <p:spPr bwMode="auto">
          <a:xfrm rot="5400000" flipH="1" flipV="1">
            <a:off x="5745956" y="1320007"/>
            <a:ext cx="66675" cy="2063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0" name="Straight Connector 349"/>
          <p:cNvCxnSpPr>
            <a:stCxn id="19486" idx="7"/>
            <a:endCxn id="19510" idx="2"/>
          </p:cNvCxnSpPr>
          <p:nvPr/>
        </p:nvCxnSpPr>
        <p:spPr bwMode="auto">
          <a:xfrm rot="5400000" flipH="1" flipV="1">
            <a:off x="5597525" y="1144588"/>
            <a:ext cx="65087" cy="28098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1" name="Straight Connector 350"/>
          <p:cNvCxnSpPr>
            <a:stCxn id="19510" idx="6"/>
            <a:endCxn id="19509" idx="2"/>
          </p:cNvCxnSpPr>
          <p:nvPr/>
        </p:nvCxnSpPr>
        <p:spPr bwMode="auto">
          <a:xfrm flipV="1">
            <a:off x="5897563" y="1212850"/>
            <a:ext cx="193675" cy="3968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2" name="Straight Connector 351"/>
          <p:cNvCxnSpPr>
            <a:stCxn id="19510" idx="7"/>
            <a:endCxn id="19495" idx="3"/>
          </p:cNvCxnSpPr>
          <p:nvPr/>
        </p:nvCxnSpPr>
        <p:spPr bwMode="auto">
          <a:xfrm rot="5400000" flipH="1" flipV="1">
            <a:off x="5863431" y="1021557"/>
            <a:ext cx="201613" cy="1714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3" name="Straight Connector 352"/>
          <p:cNvCxnSpPr>
            <a:stCxn id="19507" idx="7"/>
            <a:endCxn id="19506" idx="2"/>
          </p:cNvCxnSpPr>
          <p:nvPr/>
        </p:nvCxnSpPr>
        <p:spPr bwMode="auto">
          <a:xfrm rot="5400000" flipH="1" flipV="1">
            <a:off x="6205538" y="1636712"/>
            <a:ext cx="160338" cy="59531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4" name="Straight Connector 353"/>
          <p:cNvCxnSpPr>
            <a:stCxn id="19507" idx="5"/>
            <a:endCxn id="19504" idx="2"/>
          </p:cNvCxnSpPr>
          <p:nvPr/>
        </p:nvCxnSpPr>
        <p:spPr bwMode="auto">
          <a:xfrm rot="16200000" flipH="1">
            <a:off x="6168232" y="1923256"/>
            <a:ext cx="271462" cy="6318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5" name="Straight Connector 354"/>
          <p:cNvCxnSpPr>
            <a:stCxn id="19504" idx="6"/>
            <a:endCxn id="19516" idx="2"/>
          </p:cNvCxnSpPr>
          <p:nvPr/>
        </p:nvCxnSpPr>
        <p:spPr bwMode="auto">
          <a:xfrm>
            <a:off x="6746875" y="2374900"/>
            <a:ext cx="354013" cy="7143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6" name="Straight Connector 355"/>
          <p:cNvCxnSpPr>
            <a:stCxn id="19516" idx="5"/>
            <a:endCxn id="19515" idx="2"/>
          </p:cNvCxnSpPr>
          <p:nvPr/>
        </p:nvCxnSpPr>
        <p:spPr bwMode="auto">
          <a:xfrm rot="16200000" flipH="1">
            <a:off x="7304087" y="2393951"/>
            <a:ext cx="106363" cy="29686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7" name="Straight Connector 356"/>
          <p:cNvCxnSpPr>
            <a:stCxn id="19511" idx="5"/>
            <a:endCxn id="19515" idx="7"/>
          </p:cNvCxnSpPr>
          <p:nvPr/>
        </p:nvCxnSpPr>
        <p:spPr bwMode="auto">
          <a:xfrm rot="16200000" flipH="1">
            <a:off x="7505700" y="2443163"/>
            <a:ext cx="196850" cy="190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8" name="Straight Connector 357"/>
          <p:cNvCxnSpPr>
            <a:stCxn id="19511" idx="7"/>
            <a:endCxn id="19518" idx="3"/>
          </p:cNvCxnSpPr>
          <p:nvPr/>
        </p:nvCxnSpPr>
        <p:spPr bwMode="auto">
          <a:xfrm rot="5400000" flipH="1" flipV="1">
            <a:off x="7688263" y="1874837"/>
            <a:ext cx="298450" cy="48577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2" name="Group 358"/>
          <p:cNvGrpSpPr>
            <a:grpSpLocks/>
          </p:cNvGrpSpPr>
          <p:nvPr/>
        </p:nvGrpSpPr>
        <p:grpSpPr bwMode="auto">
          <a:xfrm>
            <a:off x="5489575" y="173038"/>
            <a:ext cx="2855913" cy="2384425"/>
            <a:chOff x="2993790" y="2175061"/>
            <a:chExt cx="2855912" cy="2384424"/>
          </a:xfrm>
        </p:grpSpPr>
        <p:grpSp>
          <p:nvGrpSpPr>
            <p:cNvPr id="19600" name="Group 221"/>
            <p:cNvGrpSpPr>
              <a:grpSpLocks/>
            </p:cNvGrpSpPr>
            <p:nvPr/>
          </p:nvGrpSpPr>
          <p:grpSpPr bwMode="auto">
            <a:xfrm>
              <a:off x="2993790" y="2175061"/>
              <a:ext cx="2855912" cy="2384424"/>
              <a:chOff x="2993790" y="2175061"/>
              <a:chExt cx="2855912" cy="2384424"/>
            </a:xfrm>
          </p:grpSpPr>
          <p:cxnSp>
            <p:nvCxnSpPr>
              <p:cNvPr id="19603" name="AutoShape 163"/>
              <p:cNvCxnSpPr>
                <a:cxnSpLocks noChangeShapeType="1"/>
                <a:stCxn id="19614" idx="7"/>
                <a:endCxn id="19615" idx="3"/>
              </p:cNvCxnSpPr>
              <p:nvPr/>
            </p:nvCxnSpPr>
            <p:spPr bwMode="auto">
              <a:xfrm flipV="1">
                <a:off x="3503377" y="3297424"/>
                <a:ext cx="874713" cy="323850"/>
              </a:xfrm>
              <a:prstGeom prst="straightConnector1">
                <a:avLst/>
              </a:prstGeom>
              <a:noFill/>
              <a:ln w="28575">
                <a:solidFill>
                  <a:schemeClr val="accent1"/>
                </a:solidFill>
                <a:round/>
                <a:headEnd/>
                <a:tailEnd/>
              </a:ln>
            </p:spPr>
          </p:cxnSp>
          <p:cxnSp>
            <p:nvCxnSpPr>
              <p:cNvPr id="19604" name="AutoShape 166"/>
              <p:cNvCxnSpPr>
                <a:cxnSpLocks noChangeShapeType="1"/>
                <a:stCxn id="19614" idx="0"/>
                <a:endCxn id="19613" idx="4"/>
              </p:cNvCxnSpPr>
              <p:nvPr/>
            </p:nvCxnSpPr>
            <p:spPr bwMode="auto">
              <a:xfrm flipV="1">
                <a:off x="3458927" y="2725924"/>
                <a:ext cx="19050" cy="877887"/>
              </a:xfrm>
              <a:prstGeom prst="straightConnector1">
                <a:avLst/>
              </a:prstGeom>
              <a:noFill/>
              <a:ln w="28575">
                <a:solidFill>
                  <a:schemeClr val="accent1"/>
                </a:solidFill>
                <a:round/>
                <a:headEnd/>
                <a:tailEnd/>
              </a:ln>
            </p:spPr>
          </p:cxnSp>
          <p:cxnSp>
            <p:nvCxnSpPr>
              <p:cNvPr id="19605" name="AutoShape 167"/>
              <p:cNvCxnSpPr>
                <a:cxnSpLocks noChangeShapeType="1"/>
                <a:stCxn id="19615" idx="7"/>
                <a:endCxn id="19618" idx="3"/>
              </p:cNvCxnSpPr>
              <p:nvPr/>
            </p:nvCxnSpPr>
            <p:spPr bwMode="auto">
              <a:xfrm flipV="1">
                <a:off x="4466990" y="2413186"/>
                <a:ext cx="696912" cy="795338"/>
              </a:xfrm>
              <a:prstGeom prst="straightConnector1">
                <a:avLst/>
              </a:prstGeom>
              <a:noFill/>
              <a:ln w="28575">
                <a:solidFill>
                  <a:schemeClr val="accent1"/>
                </a:solidFill>
                <a:round/>
                <a:headEnd/>
                <a:tailEnd/>
              </a:ln>
            </p:spPr>
          </p:cxnSp>
          <p:cxnSp>
            <p:nvCxnSpPr>
              <p:cNvPr id="19606" name="AutoShape 169"/>
              <p:cNvCxnSpPr>
                <a:cxnSpLocks noChangeShapeType="1"/>
                <a:stCxn id="19617" idx="6"/>
                <a:endCxn id="19616" idx="4"/>
              </p:cNvCxnSpPr>
              <p:nvPr/>
            </p:nvCxnSpPr>
            <p:spPr bwMode="auto">
              <a:xfrm flipV="1">
                <a:off x="4776552" y="3526024"/>
                <a:ext cx="830263" cy="631825"/>
              </a:xfrm>
              <a:prstGeom prst="straightConnector1">
                <a:avLst/>
              </a:prstGeom>
              <a:noFill/>
              <a:ln w="28575">
                <a:solidFill>
                  <a:schemeClr val="accent1"/>
                </a:solidFill>
                <a:round/>
                <a:headEnd/>
                <a:tailEnd/>
              </a:ln>
            </p:spPr>
          </p:cxnSp>
          <p:cxnSp>
            <p:nvCxnSpPr>
              <p:cNvPr id="19607" name="AutoShape 171"/>
              <p:cNvCxnSpPr>
                <a:cxnSpLocks noChangeShapeType="1"/>
                <a:endCxn id="19618" idx="2"/>
              </p:cNvCxnSpPr>
              <p:nvPr/>
            </p:nvCxnSpPr>
            <p:spPr bwMode="auto">
              <a:xfrm flipV="1">
                <a:off x="3473215" y="2368736"/>
                <a:ext cx="1671637" cy="1228725"/>
              </a:xfrm>
              <a:prstGeom prst="straightConnector1">
                <a:avLst/>
              </a:prstGeom>
              <a:noFill/>
              <a:ln w="28575">
                <a:solidFill>
                  <a:schemeClr val="accent1"/>
                </a:solidFill>
                <a:round/>
                <a:headEnd/>
                <a:tailEnd/>
              </a:ln>
            </p:spPr>
          </p:cxnSp>
          <p:cxnSp>
            <p:nvCxnSpPr>
              <p:cNvPr id="19608" name="AutoShape 172"/>
              <p:cNvCxnSpPr>
                <a:cxnSpLocks noChangeShapeType="1"/>
                <a:stCxn id="19618" idx="5"/>
                <a:endCxn id="19616" idx="0"/>
              </p:cNvCxnSpPr>
              <p:nvPr/>
            </p:nvCxnSpPr>
            <p:spPr bwMode="auto">
              <a:xfrm>
                <a:off x="5252802" y="2413186"/>
                <a:ext cx="354013" cy="989013"/>
              </a:xfrm>
              <a:prstGeom prst="straightConnector1">
                <a:avLst/>
              </a:prstGeom>
              <a:noFill/>
              <a:ln w="28575">
                <a:solidFill>
                  <a:schemeClr val="accent1"/>
                </a:solidFill>
                <a:round/>
                <a:headEnd/>
                <a:tailEnd/>
              </a:ln>
            </p:spPr>
          </p:cxnSp>
          <p:cxnSp>
            <p:nvCxnSpPr>
              <p:cNvPr id="19609" name="AutoShape 174"/>
              <p:cNvCxnSpPr>
                <a:cxnSpLocks noChangeShapeType="1"/>
                <a:stCxn id="19613" idx="6"/>
                <a:endCxn id="19618" idx="2"/>
              </p:cNvCxnSpPr>
              <p:nvPr/>
            </p:nvCxnSpPr>
            <p:spPr bwMode="auto">
              <a:xfrm flipV="1">
                <a:off x="3541477" y="2367149"/>
                <a:ext cx="1603375" cy="296862"/>
              </a:xfrm>
              <a:prstGeom prst="straightConnector1">
                <a:avLst/>
              </a:prstGeom>
              <a:noFill/>
              <a:ln w="28575">
                <a:solidFill>
                  <a:schemeClr val="accent1"/>
                </a:solidFill>
                <a:round/>
                <a:headEnd/>
                <a:tailEnd/>
              </a:ln>
            </p:spPr>
          </p:cxnSp>
          <p:cxnSp>
            <p:nvCxnSpPr>
              <p:cNvPr id="19610" name="AutoShape 191"/>
              <p:cNvCxnSpPr>
                <a:cxnSpLocks noChangeShapeType="1"/>
                <a:stCxn id="19613" idx="5"/>
                <a:endCxn id="19615" idx="1"/>
              </p:cNvCxnSpPr>
              <p:nvPr/>
            </p:nvCxnSpPr>
            <p:spPr bwMode="auto">
              <a:xfrm>
                <a:off x="3522427" y="2708461"/>
                <a:ext cx="854075" cy="500063"/>
              </a:xfrm>
              <a:prstGeom prst="straightConnector1">
                <a:avLst/>
              </a:prstGeom>
              <a:noFill/>
              <a:ln w="28575">
                <a:solidFill>
                  <a:schemeClr val="accent1"/>
                </a:solidFill>
                <a:round/>
                <a:headEnd/>
                <a:tailEnd/>
              </a:ln>
            </p:spPr>
          </p:cxnSp>
          <p:cxnSp>
            <p:nvCxnSpPr>
              <p:cNvPr id="19611" name="AutoShape 198"/>
              <p:cNvCxnSpPr>
                <a:cxnSpLocks noChangeShapeType="1"/>
                <a:stCxn id="19615" idx="5"/>
                <a:endCxn id="19617" idx="0"/>
              </p:cNvCxnSpPr>
              <p:nvPr/>
            </p:nvCxnSpPr>
            <p:spPr bwMode="auto">
              <a:xfrm>
                <a:off x="4466990" y="3297424"/>
                <a:ext cx="247650" cy="798512"/>
              </a:xfrm>
              <a:prstGeom prst="straightConnector1">
                <a:avLst/>
              </a:prstGeom>
              <a:noFill/>
              <a:ln w="28575">
                <a:solidFill>
                  <a:schemeClr val="accent1"/>
                </a:solidFill>
                <a:round/>
                <a:headEnd/>
                <a:tailEnd/>
              </a:ln>
            </p:spPr>
          </p:cxnSp>
          <p:cxnSp>
            <p:nvCxnSpPr>
              <p:cNvPr id="19612" name="AutoShape 200"/>
              <p:cNvCxnSpPr>
                <a:cxnSpLocks noChangeShapeType="1"/>
                <a:stCxn id="19613" idx="5"/>
                <a:endCxn id="19617" idx="1"/>
              </p:cNvCxnSpPr>
              <p:nvPr/>
            </p:nvCxnSpPr>
            <p:spPr bwMode="auto">
              <a:xfrm rot="16200000" flipH="1">
                <a:off x="3392142" y="2838293"/>
                <a:ext cx="1406744" cy="1145273"/>
              </a:xfrm>
              <a:prstGeom prst="straightConnector1">
                <a:avLst/>
              </a:prstGeom>
              <a:noFill/>
              <a:ln w="28575">
                <a:solidFill>
                  <a:schemeClr val="accent1"/>
                </a:solidFill>
                <a:round/>
                <a:headEnd/>
                <a:tailEnd/>
              </a:ln>
            </p:spPr>
          </p:cxnSp>
          <p:sp>
            <p:nvSpPr>
              <p:cNvPr id="19613" name="Oval 97"/>
              <p:cNvSpPr>
                <a:spLocks noChangeArrowheads="1"/>
              </p:cNvSpPr>
              <p:nvPr/>
            </p:nvSpPr>
            <p:spPr bwMode="auto">
              <a:xfrm>
                <a:off x="3414477" y="2600511"/>
                <a:ext cx="127000" cy="125413"/>
              </a:xfrm>
              <a:prstGeom prst="ellipse">
                <a:avLst/>
              </a:prstGeom>
              <a:solidFill>
                <a:srgbClr val="008A00"/>
              </a:solidFill>
              <a:ln w="9525" algn="ctr">
                <a:solidFill>
                  <a:srgbClr val="008A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s-ES_tradnl"/>
              </a:p>
            </p:txBody>
          </p:sp>
          <p:sp>
            <p:nvSpPr>
              <p:cNvPr id="19614" name="Oval 98"/>
              <p:cNvSpPr>
                <a:spLocks noChangeArrowheads="1"/>
              </p:cNvSpPr>
              <p:nvPr/>
            </p:nvSpPr>
            <p:spPr bwMode="auto">
              <a:xfrm>
                <a:off x="3393840" y="3603811"/>
                <a:ext cx="127000" cy="123825"/>
              </a:xfrm>
              <a:prstGeom prst="ellipse">
                <a:avLst/>
              </a:prstGeom>
              <a:solidFill>
                <a:srgbClr val="008A00"/>
              </a:solidFill>
              <a:ln w="9525" algn="ctr">
                <a:solidFill>
                  <a:srgbClr val="008A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s-ES_tradnl"/>
              </a:p>
            </p:txBody>
          </p:sp>
          <p:sp>
            <p:nvSpPr>
              <p:cNvPr id="19615" name="Oval 99"/>
              <p:cNvSpPr>
                <a:spLocks noChangeArrowheads="1"/>
              </p:cNvSpPr>
              <p:nvPr/>
            </p:nvSpPr>
            <p:spPr bwMode="auto">
              <a:xfrm>
                <a:off x="4359040" y="3191061"/>
                <a:ext cx="127000" cy="123825"/>
              </a:xfrm>
              <a:prstGeom prst="ellipse">
                <a:avLst/>
              </a:prstGeom>
              <a:solidFill>
                <a:srgbClr val="008A00"/>
              </a:solidFill>
              <a:ln w="9525" algn="ctr">
                <a:solidFill>
                  <a:srgbClr val="008A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s-ES_tradnl"/>
              </a:p>
            </p:txBody>
          </p:sp>
          <p:sp>
            <p:nvSpPr>
              <p:cNvPr id="19616" name="Oval 101"/>
              <p:cNvSpPr>
                <a:spLocks noChangeArrowheads="1"/>
              </p:cNvSpPr>
              <p:nvPr/>
            </p:nvSpPr>
            <p:spPr bwMode="auto">
              <a:xfrm>
                <a:off x="5543315" y="3402199"/>
                <a:ext cx="128587" cy="123825"/>
              </a:xfrm>
              <a:prstGeom prst="ellipse">
                <a:avLst/>
              </a:prstGeom>
              <a:solidFill>
                <a:srgbClr val="008A00"/>
              </a:solidFill>
              <a:ln w="9525" algn="ctr">
                <a:solidFill>
                  <a:srgbClr val="008A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s-ES_tradnl"/>
              </a:p>
            </p:txBody>
          </p:sp>
          <p:sp>
            <p:nvSpPr>
              <p:cNvPr id="19617" name="Oval 102"/>
              <p:cNvSpPr>
                <a:spLocks noChangeArrowheads="1"/>
              </p:cNvSpPr>
              <p:nvPr/>
            </p:nvSpPr>
            <p:spPr bwMode="auto">
              <a:xfrm>
                <a:off x="4649552" y="4095936"/>
                <a:ext cx="127000" cy="125413"/>
              </a:xfrm>
              <a:prstGeom prst="ellipse">
                <a:avLst/>
              </a:prstGeom>
              <a:solidFill>
                <a:srgbClr val="008A00"/>
              </a:solidFill>
              <a:ln w="9525" algn="ctr">
                <a:solidFill>
                  <a:srgbClr val="008A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s-ES_tradnl"/>
              </a:p>
            </p:txBody>
          </p:sp>
          <p:sp>
            <p:nvSpPr>
              <p:cNvPr id="19618" name="Oval 103"/>
              <p:cNvSpPr>
                <a:spLocks noChangeArrowheads="1"/>
              </p:cNvSpPr>
              <p:nvPr/>
            </p:nvSpPr>
            <p:spPr bwMode="auto">
              <a:xfrm>
                <a:off x="5144852" y="2306824"/>
                <a:ext cx="127000" cy="123825"/>
              </a:xfrm>
              <a:prstGeom prst="ellipse">
                <a:avLst/>
              </a:prstGeom>
              <a:solidFill>
                <a:srgbClr val="008A00"/>
              </a:solidFill>
              <a:ln w="9525" algn="ctr">
                <a:solidFill>
                  <a:srgbClr val="008A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s-ES_tradnl"/>
              </a:p>
            </p:txBody>
          </p:sp>
          <p:cxnSp>
            <p:nvCxnSpPr>
              <p:cNvPr id="19619" name="AutoShape 133"/>
              <p:cNvCxnSpPr>
                <a:cxnSpLocks noChangeShapeType="1"/>
                <a:stCxn id="19614" idx="4"/>
              </p:cNvCxnSpPr>
              <p:nvPr/>
            </p:nvCxnSpPr>
            <p:spPr bwMode="auto">
              <a:xfrm flipH="1">
                <a:off x="3446227" y="3727636"/>
                <a:ext cx="12700" cy="273050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9620" name="AutoShape 134"/>
              <p:cNvCxnSpPr>
                <a:cxnSpLocks noChangeShapeType="1"/>
                <a:endCxn id="19614" idx="1"/>
              </p:cNvCxnSpPr>
              <p:nvPr/>
            </p:nvCxnSpPr>
            <p:spPr bwMode="auto">
              <a:xfrm>
                <a:off x="3273190" y="3454586"/>
                <a:ext cx="141287" cy="166688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9621" name="AutoShape 135"/>
              <p:cNvCxnSpPr>
                <a:cxnSpLocks noChangeShapeType="1"/>
                <a:endCxn id="19614" idx="2"/>
              </p:cNvCxnSpPr>
              <p:nvPr/>
            </p:nvCxnSpPr>
            <p:spPr bwMode="auto">
              <a:xfrm>
                <a:off x="2993790" y="3410136"/>
                <a:ext cx="400050" cy="255588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9622" name="AutoShape 136"/>
              <p:cNvCxnSpPr>
                <a:cxnSpLocks noChangeShapeType="1"/>
                <a:endCxn id="19614" idx="0"/>
              </p:cNvCxnSpPr>
              <p:nvPr/>
            </p:nvCxnSpPr>
            <p:spPr bwMode="auto">
              <a:xfrm rot="16200000" flipH="1">
                <a:off x="3254140" y="3400611"/>
                <a:ext cx="285750" cy="120650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9623" name="AutoShape 137"/>
              <p:cNvCxnSpPr>
                <a:cxnSpLocks noChangeShapeType="1"/>
                <a:endCxn id="19617" idx="1"/>
              </p:cNvCxnSpPr>
              <p:nvPr/>
            </p:nvCxnSpPr>
            <p:spPr bwMode="auto">
              <a:xfrm>
                <a:off x="4549540" y="3908611"/>
                <a:ext cx="119062" cy="206375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9624" name="AutoShape 138"/>
              <p:cNvCxnSpPr>
                <a:cxnSpLocks noChangeShapeType="1"/>
                <a:endCxn id="19617" idx="2"/>
              </p:cNvCxnSpPr>
              <p:nvPr/>
            </p:nvCxnSpPr>
            <p:spPr bwMode="auto">
              <a:xfrm>
                <a:off x="4193940" y="3900674"/>
                <a:ext cx="455612" cy="257175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9625" name="AutoShape 139"/>
              <p:cNvCxnSpPr>
                <a:cxnSpLocks noChangeShapeType="1"/>
                <a:endCxn id="19617" idx="3"/>
              </p:cNvCxnSpPr>
              <p:nvPr/>
            </p:nvCxnSpPr>
            <p:spPr bwMode="auto">
              <a:xfrm rot="5400000" flipH="1" flipV="1">
                <a:off x="4383652" y="4050234"/>
                <a:ext cx="131750" cy="437248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9626" name="AutoShape 140"/>
              <p:cNvCxnSpPr>
                <a:cxnSpLocks noChangeShapeType="1"/>
                <a:endCxn id="19617" idx="4"/>
              </p:cNvCxnSpPr>
              <p:nvPr/>
            </p:nvCxnSpPr>
            <p:spPr bwMode="auto">
              <a:xfrm rot="5400000" flipH="1" flipV="1">
                <a:off x="4607483" y="4280881"/>
                <a:ext cx="165100" cy="46037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9627" name="AutoShape 141"/>
              <p:cNvCxnSpPr>
                <a:cxnSpLocks noChangeShapeType="1"/>
                <a:stCxn id="19617" idx="5"/>
              </p:cNvCxnSpPr>
              <p:nvPr/>
            </p:nvCxnSpPr>
            <p:spPr bwMode="auto">
              <a:xfrm>
                <a:off x="4759090" y="4202299"/>
                <a:ext cx="228600" cy="112712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9628" name="AutoShape 142"/>
              <p:cNvCxnSpPr>
                <a:cxnSpLocks noChangeShapeType="1"/>
                <a:stCxn id="19617" idx="5"/>
              </p:cNvCxnSpPr>
              <p:nvPr/>
            </p:nvCxnSpPr>
            <p:spPr bwMode="auto">
              <a:xfrm rot="16200000" flipH="1">
                <a:off x="4725526" y="4235409"/>
                <a:ext cx="356503" cy="291649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9629" name="AutoShape 143"/>
              <p:cNvCxnSpPr>
                <a:cxnSpLocks noChangeShapeType="1"/>
                <a:endCxn id="19615" idx="2"/>
              </p:cNvCxnSpPr>
              <p:nvPr/>
            </p:nvCxnSpPr>
            <p:spPr bwMode="auto">
              <a:xfrm>
                <a:off x="3722452" y="3218049"/>
                <a:ext cx="636588" cy="34925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9630" name="AutoShape 144"/>
              <p:cNvCxnSpPr>
                <a:cxnSpLocks noChangeShapeType="1"/>
                <a:endCxn id="19613" idx="2"/>
              </p:cNvCxnSpPr>
              <p:nvPr/>
            </p:nvCxnSpPr>
            <p:spPr bwMode="auto">
              <a:xfrm>
                <a:off x="3152540" y="2535424"/>
                <a:ext cx="261937" cy="128587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9631" name="AutoShape 145"/>
              <p:cNvCxnSpPr>
                <a:cxnSpLocks noChangeShapeType="1"/>
                <a:endCxn id="19613" idx="0"/>
              </p:cNvCxnSpPr>
              <p:nvPr/>
            </p:nvCxnSpPr>
            <p:spPr bwMode="auto">
              <a:xfrm>
                <a:off x="3449402" y="2233799"/>
                <a:ext cx="28575" cy="366712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9632" name="AutoShape 146"/>
              <p:cNvCxnSpPr>
                <a:cxnSpLocks noChangeShapeType="1"/>
                <a:endCxn id="19613" idx="0"/>
              </p:cNvCxnSpPr>
              <p:nvPr/>
            </p:nvCxnSpPr>
            <p:spPr bwMode="auto">
              <a:xfrm flipH="1">
                <a:off x="3477977" y="2398899"/>
                <a:ext cx="88900" cy="201612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9633" name="AutoShape 147"/>
              <p:cNvCxnSpPr>
                <a:cxnSpLocks noChangeShapeType="1"/>
                <a:stCxn id="19613" idx="5"/>
              </p:cNvCxnSpPr>
              <p:nvPr/>
            </p:nvCxnSpPr>
            <p:spPr bwMode="auto">
              <a:xfrm>
                <a:off x="3522427" y="2708461"/>
                <a:ext cx="30163" cy="212725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9634" name="AutoShape 148"/>
              <p:cNvCxnSpPr>
                <a:cxnSpLocks noChangeShapeType="1"/>
                <a:endCxn id="19613" idx="7"/>
              </p:cNvCxnSpPr>
              <p:nvPr/>
            </p:nvCxnSpPr>
            <p:spPr bwMode="auto">
              <a:xfrm flipH="1">
                <a:off x="3522427" y="2459224"/>
                <a:ext cx="368300" cy="158750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9635" name="AutoShape 149"/>
              <p:cNvCxnSpPr>
                <a:cxnSpLocks noChangeShapeType="1"/>
                <a:endCxn id="19615" idx="0"/>
              </p:cNvCxnSpPr>
              <p:nvPr/>
            </p:nvCxnSpPr>
            <p:spPr bwMode="auto">
              <a:xfrm>
                <a:off x="4047890" y="2779899"/>
                <a:ext cx="374650" cy="411162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9636" name="AutoShape 150"/>
              <p:cNvCxnSpPr>
                <a:cxnSpLocks noChangeShapeType="1"/>
                <a:stCxn id="19615" idx="5"/>
              </p:cNvCxnSpPr>
              <p:nvPr/>
            </p:nvCxnSpPr>
            <p:spPr bwMode="auto">
              <a:xfrm>
                <a:off x="4466990" y="3297424"/>
                <a:ext cx="273050" cy="134937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9637" name="AutoShape 151"/>
              <p:cNvCxnSpPr>
                <a:cxnSpLocks noChangeShapeType="1"/>
                <a:stCxn id="19615" idx="4"/>
              </p:cNvCxnSpPr>
              <p:nvPr/>
            </p:nvCxnSpPr>
            <p:spPr bwMode="auto">
              <a:xfrm flipH="1">
                <a:off x="4414602" y="3314886"/>
                <a:ext cx="7938" cy="76200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9638" name="AutoShape 152"/>
              <p:cNvCxnSpPr>
                <a:cxnSpLocks noChangeShapeType="1"/>
                <a:stCxn id="19615" idx="6"/>
              </p:cNvCxnSpPr>
              <p:nvPr/>
            </p:nvCxnSpPr>
            <p:spPr bwMode="auto">
              <a:xfrm flipV="1">
                <a:off x="4486040" y="3198999"/>
                <a:ext cx="246062" cy="52387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9639" name="AutoShape 153"/>
              <p:cNvCxnSpPr>
                <a:cxnSpLocks noChangeShapeType="1"/>
                <a:stCxn id="19616" idx="5"/>
              </p:cNvCxnSpPr>
              <p:nvPr/>
            </p:nvCxnSpPr>
            <p:spPr bwMode="auto">
              <a:xfrm>
                <a:off x="5652852" y="3508561"/>
                <a:ext cx="196850" cy="214313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9640" name="AutoShape 155"/>
              <p:cNvCxnSpPr>
                <a:cxnSpLocks noChangeShapeType="1"/>
                <a:endCxn id="19616" idx="3"/>
              </p:cNvCxnSpPr>
              <p:nvPr/>
            </p:nvCxnSpPr>
            <p:spPr bwMode="auto">
              <a:xfrm flipV="1">
                <a:off x="5413140" y="3508561"/>
                <a:ext cx="149225" cy="122238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9641" name="AutoShape 157"/>
              <p:cNvCxnSpPr>
                <a:cxnSpLocks noChangeShapeType="1"/>
                <a:endCxn id="19616" idx="1"/>
              </p:cNvCxnSpPr>
              <p:nvPr/>
            </p:nvCxnSpPr>
            <p:spPr bwMode="auto">
              <a:xfrm>
                <a:off x="5405202" y="3225986"/>
                <a:ext cx="157163" cy="193675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9642" name="AutoShape 158"/>
              <p:cNvCxnSpPr>
                <a:cxnSpLocks noChangeShapeType="1"/>
                <a:endCxn id="19616" idx="0"/>
              </p:cNvCxnSpPr>
              <p:nvPr/>
            </p:nvCxnSpPr>
            <p:spPr bwMode="auto">
              <a:xfrm flipH="1">
                <a:off x="5606815" y="3018024"/>
                <a:ext cx="11112" cy="384175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9643" name="AutoShape 159"/>
              <p:cNvCxnSpPr>
                <a:cxnSpLocks noChangeShapeType="1"/>
              </p:cNvCxnSpPr>
              <p:nvPr/>
            </p:nvCxnSpPr>
            <p:spPr bwMode="auto">
              <a:xfrm>
                <a:off x="5135327" y="2186174"/>
                <a:ext cx="53975" cy="131762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9644" name="AutoShape 160"/>
              <p:cNvCxnSpPr>
                <a:cxnSpLocks noChangeShapeType="1"/>
                <a:stCxn id="19618" idx="7"/>
              </p:cNvCxnSpPr>
              <p:nvPr/>
            </p:nvCxnSpPr>
            <p:spPr bwMode="auto">
              <a:xfrm flipV="1">
                <a:off x="5252802" y="2175061"/>
                <a:ext cx="128588" cy="149225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9645" name="AutoShape 161"/>
              <p:cNvCxnSpPr>
                <a:cxnSpLocks noChangeShapeType="1"/>
                <a:stCxn id="19618" idx="6"/>
              </p:cNvCxnSpPr>
              <p:nvPr/>
            </p:nvCxnSpPr>
            <p:spPr bwMode="auto">
              <a:xfrm>
                <a:off x="5271852" y="2367149"/>
                <a:ext cx="355600" cy="28575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9646" name="AutoShape 162"/>
              <p:cNvCxnSpPr>
                <a:cxnSpLocks noChangeShapeType="1"/>
                <a:endCxn id="19618" idx="1"/>
              </p:cNvCxnSpPr>
              <p:nvPr/>
            </p:nvCxnSpPr>
            <p:spPr bwMode="auto">
              <a:xfrm flipV="1">
                <a:off x="4887677" y="2324286"/>
                <a:ext cx="276225" cy="46038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</p:grpSp>
        <p:cxnSp>
          <p:nvCxnSpPr>
            <p:cNvPr id="19601" name="AutoShape 154"/>
            <p:cNvCxnSpPr>
              <a:cxnSpLocks noChangeShapeType="1"/>
            </p:cNvCxnSpPr>
            <p:nvPr/>
          </p:nvCxnSpPr>
          <p:spPr bwMode="auto">
            <a:xfrm>
              <a:off x="5605639" y="3525054"/>
              <a:ext cx="19050" cy="317500"/>
            </a:xfrm>
            <a:prstGeom prst="straightConnector1">
              <a:avLst/>
            </a:prstGeom>
            <a:noFill/>
            <a:ln w="9525">
              <a:solidFill>
                <a:srgbClr val="CC3300"/>
              </a:solidFill>
              <a:prstDash val="dash"/>
              <a:round/>
              <a:headEnd/>
              <a:tailEnd/>
            </a:ln>
          </p:spPr>
        </p:cxnSp>
        <p:cxnSp>
          <p:nvCxnSpPr>
            <p:cNvPr id="19602" name="AutoShape 156"/>
            <p:cNvCxnSpPr>
              <a:cxnSpLocks noChangeShapeType="1"/>
            </p:cNvCxnSpPr>
            <p:nvPr/>
          </p:nvCxnSpPr>
          <p:spPr bwMode="auto">
            <a:xfrm flipV="1">
              <a:off x="5651676" y="3312329"/>
              <a:ext cx="95250" cy="106362"/>
            </a:xfrm>
            <a:prstGeom prst="straightConnector1">
              <a:avLst/>
            </a:prstGeom>
            <a:noFill/>
            <a:ln w="9525">
              <a:solidFill>
                <a:srgbClr val="CC3300"/>
              </a:solidFill>
              <a:prstDash val="dash"/>
              <a:round/>
              <a:headEnd/>
              <a:tailEnd/>
            </a:ln>
          </p:spPr>
        </p:cxnSp>
      </p:grpSp>
      <p:sp>
        <p:nvSpPr>
          <p:cNvPr id="407" name="Oval 100"/>
          <p:cNvSpPr>
            <a:spLocks noChangeArrowheads="1"/>
          </p:cNvSpPr>
          <p:nvPr/>
        </p:nvSpPr>
        <p:spPr bwMode="auto">
          <a:xfrm>
            <a:off x="5881688" y="101600"/>
            <a:ext cx="127000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rgbClr val="A5002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408" name="Freeform 407"/>
          <p:cNvSpPr/>
          <p:nvPr/>
        </p:nvSpPr>
        <p:spPr bwMode="auto">
          <a:xfrm>
            <a:off x="5942013" y="160338"/>
            <a:ext cx="2181225" cy="2006600"/>
          </a:xfrm>
          <a:custGeom>
            <a:avLst/>
            <a:gdLst>
              <a:gd name="connsiteX0" fmla="*/ 0 w 2180844"/>
              <a:gd name="connsiteY0" fmla="*/ 0 h 2007108"/>
              <a:gd name="connsiteX1" fmla="*/ 36576 w 2180844"/>
              <a:gd name="connsiteY1" fmla="*/ 498348 h 2007108"/>
              <a:gd name="connsiteX2" fmla="*/ 1284732 w 2180844"/>
              <a:gd name="connsiteY2" fmla="*/ 2007108 h 2007108"/>
              <a:gd name="connsiteX3" fmla="*/ 2162556 w 2180844"/>
              <a:gd name="connsiteY3" fmla="*/ 1303020 h 2007108"/>
              <a:gd name="connsiteX4" fmla="*/ 2180844 w 2180844"/>
              <a:gd name="connsiteY4" fmla="*/ 1741932 h 2007108"/>
              <a:gd name="connsiteX0" fmla="*/ 0 w 2180844"/>
              <a:gd name="connsiteY0" fmla="*/ 0 h 2007108"/>
              <a:gd name="connsiteX1" fmla="*/ 36576 w 2180844"/>
              <a:gd name="connsiteY1" fmla="*/ 498348 h 2007108"/>
              <a:gd name="connsiteX2" fmla="*/ 1284732 w 2180844"/>
              <a:gd name="connsiteY2" fmla="*/ 2007108 h 2007108"/>
              <a:gd name="connsiteX3" fmla="*/ 2162556 w 2180844"/>
              <a:gd name="connsiteY3" fmla="*/ 1338189 h 2007108"/>
              <a:gd name="connsiteX4" fmla="*/ 2180844 w 2180844"/>
              <a:gd name="connsiteY4" fmla="*/ 1741932 h 2007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80844" h="2007108">
                <a:moveTo>
                  <a:pt x="0" y="0"/>
                </a:moveTo>
                <a:lnTo>
                  <a:pt x="36576" y="498348"/>
                </a:lnTo>
                <a:lnTo>
                  <a:pt x="1284732" y="2007108"/>
                </a:lnTo>
                <a:lnTo>
                  <a:pt x="2162556" y="1338189"/>
                </a:lnTo>
                <a:lnTo>
                  <a:pt x="2180844" y="1741932"/>
                </a:lnTo>
              </a:path>
            </a:pathLst>
          </a:cu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s-ES">
              <a:cs typeface="+mn-cs"/>
            </a:endParaRPr>
          </a:p>
        </p:txBody>
      </p:sp>
      <p:sp>
        <p:nvSpPr>
          <p:cNvPr id="19598" name="Text Box 183"/>
          <p:cNvSpPr txBox="1">
            <a:spLocks noChangeArrowheads="1"/>
          </p:cNvSpPr>
          <p:nvPr/>
        </p:nvSpPr>
        <p:spPr bwMode="auto">
          <a:xfrm>
            <a:off x="5684838" y="0"/>
            <a:ext cx="522287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19599" name="Text Box 184"/>
          <p:cNvSpPr txBox="1">
            <a:spLocks noChangeArrowheads="1"/>
          </p:cNvSpPr>
          <p:nvPr/>
        </p:nvSpPr>
        <p:spPr bwMode="auto">
          <a:xfrm>
            <a:off x="7877175" y="1731963"/>
            <a:ext cx="522288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0.00092 L 0.00573 0.07498 L 0.14167 0.29368 L 0.23855 0.1944 L 0.24098 0.25526 L 0.24011 0.25549 " pathEditMode="relative" rAng="0" ptsTypes="AAAAAA">
                                      <p:cBhvr>
                                        <p:cTn id="11" dur="3000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" y="1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8" name="AutoShape 163"/>
          <p:cNvCxnSpPr>
            <a:cxnSpLocks noChangeShapeType="1"/>
            <a:stCxn id="21667" idx="2"/>
          </p:cNvCxnSpPr>
          <p:nvPr/>
        </p:nvCxnSpPr>
        <p:spPr bwMode="auto">
          <a:xfrm rot="10800000" flipH="1">
            <a:off x="5148263" y="3025775"/>
            <a:ext cx="2216150" cy="169863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prstDash val="sysDash"/>
            <a:round/>
            <a:headEnd/>
            <a:tailEnd/>
          </a:ln>
        </p:spPr>
      </p:cxnSp>
      <p:cxnSp>
        <p:nvCxnSpPr>
          <p:cNvPr id="2" name="AutoShape 163"/>
          <p:cNvCxnSpPr>
            <a:cxnSpLocks noChangeShapeType="1"/>
            <a:stCxn id="21523" idx="7"/>
            <a:endCxn id="21524" idx="3"/>
          </p:cNvCxnSpPr>
          <p:nvPr/>
        </p:nvCxnSpPr>
        <p:spPr bwMode="auto">
          <a:xfrm flipV="1">
            <a:off x="5260975" y="2827338"/>
            <a:ext cx="874713" cy="32385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3" name="AutoShape 166"/>
          <p:cNvCxnSpPr>
            <a:cxnSpLocks noChangeShapeType="1"/>
            <a:stCxn id="21523" idx="0"/>
            <a:endCxn id="21522" idx="4"/>
          </p:cNvCxnSpPr>
          <p:nvPr/>
        </p:nvCxnSpPr>
        <p:spPr bwMode="auto">
          <a:xfrm flipV="1">
            <a:off x="5216525" y="2255838"/>
            <a:ext cx="19050" cy="877887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4" name="AutoShape 167"/>
          <p:cNvCxnSpPr>
            <a:cxnSpLocks noChangeShapeType="1"/>
            <a:stCxn id="21524" idx="7"/>
            <a:endCxn id="21527" idx="3"/>
          </p:cNvCxnSpPr>
          <p:nvPr/>
        </p:nvCxnSpPr>
        <p:spPr bwMode="auto">
          <a:xfrm flipV="1">
            <a:off x="6224588" y="1943100"/>
            <a:ext cx="696912" cy="795338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5" name="AutoShape 168"/>
          <p:cNvCxnSpPr>
            <a:cxnSpLocks noChangeShapeType="1"/>
            <a:stCxn id="21524" idx="6"/>
            <a:endCxn id="21525" idx="1"/>
          </p:cNvCxnSpPr>
          <p:nvPr/>
        </p:nvCxnSpPr>
        <p:spPr bwMode="auto">
          <a:xfrm>
            <a:off x="6243638" y="2781300"/>
            <a:ext cx="1076325" cy="1682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6" name="AutoShape 169"/>
          <p:cNvCxnSpPr>
            <a:cxnSpLocks noChangeShapeType="1"/>
            <a:stCxn id="21526" idx="6"/>
            <a:endCxn id="21525" idx="4"/>
          </p:cNvCxnSpPr>
          <p:nvPr/>
        </p:nvCxnSpPr>
        <p:spPr bwMode="auto">
          <a:xfrm flipV="1">
            <a:off x="6534150" y="3055938"/>
            <a:ext cx="830263" cy="63182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7" name="AutoShape 171"/>
          <p:cNvCxnSpPr>
            <a:cxnSpLocks noChangeShapeType="1"/>
            <a:endCxn id="21527" idx="2"/>
          </p:cNvCxnSpPr>
          <p:nvPr/>
        </p:nvCxnSpPr>
        <p:spPr bwMode="auto">
          <a:xfrm flipV="1">
            <a:off x="5230813" y="1898650"/>
            <a:ext cx="1671637" cy="122872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8" name="AutoShape 172"/>
          <p:cNvCxnSpPr>
            <a:cxnSpLocks noChangeShapeType="1"/>
            <a:stCxn id="21527" idx="5"/>
            <a:endCxn id="21525" idx="0"/>
          </p:cNvCxnSpPr>
          <p:nvPr/>
        </p:nvCxnSpPr>
        <p:spPr bwMode="auto">
          <a:xfrm>
            <a:off x="7010400" y="1943100"/>
            <a:ext cx="354013" cy="989013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9" name="AutoShape 174"/>
          <p:cNvCxnSpPr>
            <a:cxnSpLocks noChangeShapeType="1"/>
            <a:stCxn id="21522" idx="6"/>
            <a:endCxn id="21527" idx="2"/>
          </p:cNvCxnSpPr>
          <p:nvPr/>
        </p:nvCxnSpPr>
        <p:spPr bwMode="auto">
          <a:xfrm flipV="1">
            <a:off x="5299075" y="1897063"/>
            <a:ext cx="1603375" cy="29686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0" name="AutoShape 191"/>
          <p:cNvCxnSpPr>
            <a:cxnSpLocks noChangeShapeType="1"/>
            <a:stCxn id="21522" idx="5"/>
            <a:endCxn id="21524" idx="1"/>
          </p:cNvCxnSpPr>
          <p:nvPr/>
        </p:nvCxnSpPr>
        <p:spPr bwMode="auto">
          <a:xfrm>
            <a:off x="5280025" y="2238375"/>
            <a:ext cx="854075" cy="500063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1" name="AutoShape 198"/>
          <p:cNvCxnSpPr>
            <a:cxnSpLocks noChangeShapeType="1"/>
            <a:stCxn id="21524" idx="5"/>
            <a:endCxn id="21526" idx="0"/>
          </p:cNvCxnSpPr>
          <p:nvPr/>
        </p:nvCxnSpPr>
        <p:spPr bwMode="auto">
          <a:xfrm>
            <a:off x="6224588" y="2827338"/>
            <a:ext cx="247650" cy="79851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12" name="AutoShape 200"/>
          <p:cNvCxnSpPr>
            <a:cxnSpLocks noChangeShapeType="1"/>
            <a:stCxn id="21522" idx="5"/>
            <a:endCxn id="21526" idx="1"/>
          </p:cNvCxnSpPr>
          <p:nvPr/>
        </p:nvCxnSpPr>
        <p:spPr bwMode="auto">
          <a:xfrm rot="16200000" flipH="1">
            <a:off x="5149056" y="2367757"/>
            <a:ext cx="1406525" cy="1144588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sp>
        <p:nvSpPr>
          <p:cNvPr id="21517" name="Oval 188"/>
          <p:cNvSpPr>
            <a:spLocks noChangeArrowheads="1"/>
          </p:cNvSpPr>
          <p:nvPr/>
        </p:nvSpPr>
        <p:spPr bwMode="auto">
          <a:xfrm>
            <a:off x="4641850" y="2849563"/>
            <a:ext cx="100013" cy="106362"/>
          </a:xfrm>
          <a:prstGeom prst="ellipse">
            <a:avLst/>
          </a:prstGeom>
          <a:solidFill>
            <a:srgbClr val="66FF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18" name="Oval 117"/>
          <p:cNvSpPr>
            <a:spLocks noChangeArrowheads="1"/>
          </p:cNvSpPr>
          <p:nvPr/>
        </p:nvSpPr>
        <p:spPr bwMode="auto">
          <a:xfrm>
            <a:off x="4641850" y="2832100"/>
            <a:ext cx="127000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19" name="Oval 187"/>
          <p:cNvSpPr>
            <a:spLocks noChangeArrowheads="1"/>
          </p:cNvSpPr>
          <p:nvPr/>
        </p:nvSpPr>
        <p:spPr bwMode="auto">
          <a:xfrm>
            <a:off x="5186363" y="1658938"/>
            <a:ext cx="71437" cy="71437"/>
          </a:xfrm>
          <a:prstGeom prst="ellipse">
            <a:avLst/>
          </a:prstGeom>
          <a:solidFill>
            <a:srgbClr val="66FF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>
              <a:solidFill>
                <a:srgbClr val="66FF33"/>
              </a:solidFill>
            </a:endParaRPr>
          </a:p>
        </p:txBody>
      </p:sp>
      <p:sp>
        <p:nvSpPr>
          <p:cNvPr id="21520" name="Oval 100"/>
          <p:cNvSpPr>
            <a:spLocks noChangeArrowheads="1"/>
          </p:cNvSpPr>
          <p:nvPr/>
        </p:nvSpPr>
        <p:spPr bwMode="auto">
          <a:xfrm>
            <a:off x="5145088" y="1638300"/>
            <a:ext cx="127000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21" name="Text Box 183"/>
          <p:cNvSpPr txBox="1">
            <a:spLocks noChangeArrowheads="1"/>
          </p:cNvSpPr>
          <p:nvPr/>
        </p:nvSpPr>
        <p:spPr bwMode="auto">
          <a:xfrm>
            <a:off x="5051425" y="1533525"/>
            <a:ext cx="522288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400" i="1"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21522" name="Oval 97"/>
          <p:cNvSpPr>
            <a:spLocks noChangeArrowheads="1"/>
          </p:cNvSpPr>
          <p:nvPr/>
        </p:nvSpPr>
        <p:spPr bwMode="auto">
          <a:xfrm>
            <a:off x="5172075" y="2130425"/>
            <a:ext cx="127000" cy="125413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23" name="Oval 98"/>
          <p:cNvSpPr>
            <a:spLocks noChangeArrowheads="1"/>
          </p:cNvSpPr>
          <p:nvPr/>
        </p:nvSpPr>
        <p:spPr bwMode="auto">
          <a:xfrm>
            <a:off x="5151438" y="3133725"/>
            <a:ext cx="127000" cy="123825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24" name="Oval 99"/>
          <p:cNvSpPr>
            <a:spLocks noChangeArrowheads="1"/>
          </p:cNvSpPr>
          <p:nvPr/>
        </p:nvSpPr>
        <p:spPr bwMode="auto">
          <a:xfrm>
            <a:off x="6116638" y="2720975"/>
            <a:ext cx="127000" cy="123825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25" name="Oval 101"/>
          <p:cNvSpPr>
            <a:spLocks noChangeArrowheads="1"/>
          </p:cNvSpPr>
          <p:nvPr/>
        </p:nvSpPr>
        <p:spPr bwMode="auto">
          <a:xfrm>
            <a:off x="7300913" y="2932113"/>
            <a:ext cx="128587" cy="123825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26" name="Oval 102"/>
          <p:cNvSpPr>
            <a:spLocks noChangeArrowheads="1"/>
          </p:cNvSpPr>
          <p:nvPr/>
        </p:nvSpPr>
        <p:spPr bwMode="auto">
          <a:xfrm>
            <a:off x="6407150" y="3625850"/>
            <a:ext cx="127000" cy="125413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27" name="Oval 103"/>
          <p:cNvSpPr>
            <a:spLocks noChangeArrowheads="1"/>
          </p:cNvSpPr>
          <p:nvPr/>
        </p:nvSpPr>
        <p:spPr bwMode="auto">
          <a:xfrm>
            <a:off x="6902450" y="1836738"/>
            <a:ext cx="127000" cy="123825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28" name="Oval 104"/>
          <p:cNvSpPr>
            <a:spLocks noChangeArrowheads="1"/>
          </p:cNvSpPr>
          <p:nvPr/>
        </p:nvSpPr>
        <p:spPr bwMode="auto">
          <a:xfrm>
            <a:off x="5291138" y="2433638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29" name="Oval 105"/>
          <p:cNvSpPr>
            <a:spLocks noChangeArrowheads="1"/>
          </p:cNvSpPr>
          <p:nvPr/>
        </p:nvSpPr>
        <p:spPr bwMode="auto">
          <a:xfrm>
            <a:off x="5648325" y="1925638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30" name="Oval 106"/>
          <p:cNvSpPr>
            <a:spLocks noChangeArrowheads="1"/>
          </p:cNvSpPr>
          <p:nvPr/>
        </p:nvSpPr>
        <p:spPr bwMode="auto">
          <a:xfrm>
            <a:off x="5305425" y="1824038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31" name="Oval 107"/>
          <p:cNvSpPr>
            <a:spLocks noChangeArrowheads="1"/>
          </p:cNvSpPr>
          <p:nvPr/>
        </p:nvSpPr>
        <p:spPr bwMode="auto">
          <a:xfrm>
            <a:off x="4783138" y="2003425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32" name="Oval 108"/>
          <p:cNvSpPr>
            <a:spLocks noChangeArrowheads="1"/>
          </p:cNvSpPr>
          <p:nvPr/>
        </p:nvSpPr>
        <p:spPr bwMode="auto">
          <a:xfrm>
            <a:off x="5740400" y="2185988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33" name="Oval 109"/>
          <p:cNvSpPr>
            <a:spLocks noChangeArrowheads="1"/>
          </p:cNvSpPr>
          <p:nvPr/>
        </p:nvSpPr>
        <p:spPr bwMode="auto">
          <a:xfrm>
            <a:off x="6518275" y="1836738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34" name="Oval 110"/>
          <p:cNvSpPr>
            <a:spLocks noChangeArrowheads="1"/>
          </p:cNvSpPr>
          <p:nvPr/>
        </p:nvSpPr>
        <p:spPr bwMode="auto">
          <a:xfrm>
            <a:off x="7385050" y="1863725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35" name="Oval 111"/>
          <p:cNvSpPr>
            <a:spLocks noChangeArrowheads="1"/>
          </p:cNvSpPr>
          <p:nvPr/>
        </p:nvSpPr>
        <p:spPr bwMode="auto">
          <a:xfrm>
            <a:off x="7119938" y="1598613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36" name="Oval 112"/>
          <p:cNvSpPr>
            <a:spLocks noChangeArrowheads="1"/>
          </p:cNvSpPr>
          <p:nvPr/>
        </p:nvSpPr>
        <p:spPr bwMode="auto">
          <a:xfrm>
            <a:off x="6784975" y="1609725"/>
            <a:ext cx="127000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37" name="Oval 113"/>
          <p:cNvSpPr>
            <a:spLocks noChangeArrowheads="1"/>
          </p:cNvSpPr>
          <p:nvPr/>
        </p:nvSpPr>
        <p:spPr bwMode="auto">
          <a:xfrm>
            <a:off x="5880100" y="3846513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38" name="Oval 114"/>
          <p:cNvSpPr>
            <a:spLocks noChangeArrowheads="1"/>
          </p:cNvSpPr>
          <p:nvPr/>
        </p:nvSpPr>
        <p:spPr bwMode="auto">
          <a:xfrm>
            <a:off x="6243638" y="3314700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39" name="Oval 115"/>
          <p:cNvSpPr>
            <a:spLocks noChangeArrowheads="1"/>
          </p:cNvSpPr>
          <p:nvPr/>
        </p:nvSpPr>
        <p:spPr bwMode="auto">
          <a:xfrm>
            <a:off x="5843588" y="3324225"/>
            <a:ext cx="127000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40" name="Oval 116"/>
          <p:cNvSpPr>
            <a:spLocks noChangeArrowheads="1"/>
          </p:cNvSpPr>
          <p:nvPr/>
        </p:nvSpPr>
        <p:spPr bwMode="auto">
          <a:xfrm>
            <a:off x="5138738" y="3530600"/>
            <a:ext cx="128587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41" name="Oval 118"/>
          <p:cNvSpPr>
            <a:spLocks noChangeArrowheads="1"/>
          </p:cNvSpPr>
          <p:nvPr/>
        </p:nvSpPr>
        <p:spPr bwMode="auto">
          <a:xfrm>
            <a:off x="4921250" y="2878138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42" name="Oval 119"/>
          <p:cNvSpPr>
            <a:spLocks noChangeArrowheads="1"/>
          </p:cNvSpPr>
          <p:nvPr/>
        </p:nvSpPr>
        <p:spPr bwMode="auto">
          <a:xfrm>
            <a:off x="5351463" y="2684463"/>
            <a:ext cx="128587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43" name="Oval 120"/>
          <p:cNvSpPr>
            <a:spLocks noChangeArrowheads="1"/>
          </p:cNvSpPr>
          <p:nvPr/>
        </p:nvSpPr>
        <p:spPr bwMode="auto">
          <a:xfrm>
            <a:off x="5030788" y="2724150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44" name="Oval 121"/>
          <p:cNvSpPr>
            <a:spLocks noChangeArrowheads="1"/>
          </p:cNvSpPr>
          <p:nvPr/>
        </p:nvSpPr>
        <p:spPr bwMode="auto">
          <a:xfrm>
            <a:off x="6745288" y="3781425"/>
            <a:ext cx="128587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45" name="Oval 122"/>
          <p:cNvSpPr>
            <a:spLocks noChangeArrowheads="1"/>
          </p:cNvSpPr>
          <p:nvPr/>
        </p:nvSpPr>
        <p:spPr bwMode="auto">
          <a:xfrm>
            <a:off x="6478588" y="2944813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46" name="Oval 123"/>
          <p:cNvSpPr>
            <a:spLocks noChangeArrowheads="1"/>
          </p:cNvSpPr>
          <p:nvPr/>
        </p:nvSpPr>
        <p:spPr bwMode="auto">
          <a:xfrm>
            <a:off x="6489700" y="2667000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47" name="Oval 124"/>
          <p:cNvSpPr>
            <a:spLocks noChangeArrowheads="1"/>
          </p:cNvSpPr>
          <p:nvPr/>
        </p:nvSpPr>
        <p:spPr bwMode="auto">
          <a:xfrm>
            <a:off x="6108700" y="2921000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48" name="Oval 125"/>
          <p:cNvSpPr>
            <a:spLocks noChangeArrowheads="1"/>
          </p:cNvSpPr>
          <p:nvPr/>
        </p:nvSpPr>
        <p:spPr bwMode="auto">
          <a:xfrm>
            <a:off x="6765925" y="4067175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49" name="Oval 126"/>
          <p:cNvSpPr>
            <a:spLocks noChangeArrowheads="1"/>
          </p:cNvSpPr>
          <p:nvPr/>
        </p:nvSpPr>
        <p:spPr bwMode="auto">
          <a:xfrm>
            <a:off x="6361113" y="3916363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50" name="Oval 127"/>
          <p:cNvSpPr>
            <a:spLocks noChangeArrowheads="1"/>
          </p:cNvSpPr>
          <p:nvPr/>
        </p:nvSpPr>
        <p:spPr bwMode="auto">
          <a:xfrm>
            <a:off x="7045325" y="3098800"/>
            <a:ext cx="125413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51" name="Oval 128"/>
          <p:cNvSpPr>
            <a:spLocks noChangeArrowheads="1"/>
          </p:cNvSpPr>
          <p:nvPr/>
        </p:nvSpPr>
        <p:spPr bwMode="auto">
          <a:xfrm>
            <a:off x="7318375" y="3373438"/>
            <a:ext cx="128588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52" name="Oval 129"/>
          <p:cNvSpPr>
            <a:spLocks noChangeArrowheads="1"/>
          </p:cNvSpPr>
          <p:nvPr/>
        </p:nvSpPr>
        <p:spPr bwMode="auto">
          <a:xfrm>
            <a:off x="7589838" y="3235325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53" name="Oval 130"/>
          <p:cNvSpPr>
            <a:spLocks noChangeArrowheads="1"/>
          </p:cNvSpPr>
          <p:nvPr/>
        </p:nvSpPr>
        <p:spPr bwMode="auto">
          <a:xfrm>
            <a:off x="7486650" y="2736850"/>
            <a:ext cx="128588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54" name="Oval 131"/>
          <p:cNvSpPr>
            <a:spLocks noChangeArrowheads="1"/>
          </p:cNvSpPr>
          <p:nvPr/>
        </p:nvSpPr>
        <p:spPr bwMode="auto">
          <a:xfrm>
            <a:off x="7312025" y="2424113"/>
            <a:ext cx="127000" cy="1238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555" name="Oval 132"/>
          <p:cNvSpPr>
            <a:spLocks noChangeArrowheads="1"/>
          </p:cNvSpPr>
          <p:nvPr/>
        </p:nvSpPr>
        <p:spPr bwMode="auto">
          <a:xfrm>
            <a:off x="7054850" y="2649538"/>
            <a:ext cx="127000" cy="1254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cxnSp>
        <p:nvCxnSpPr>
          <p:cNvPr id="52" name="AutoShape 133"/>
          <p:cNvCxnSpPr>
            <a:cxnSpLocks noChangeShapeType="1"/>
            <a:stCxn id="21523" idx="4"/>
            <a:endCxn id="21540" idx="0"/>
          </p:cNvCxnSpPr>
          <p:nvPr/>
        </p:nvCxnSpPr>
        <p:spPr bwMode="auto">
          <a:xfrm flipH="1">
            <a:off x="5203825" y="3257550"/>
            <a:ext cx="12700" cy="27305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53" name="AutoShape 134"/>
          <p:cNvCxnSpPr>
            <a:cxnSpLocks noChangeShapeType="1"/>
            <a:stCxn id="21541" idx="5"/>
            <a:endCxn id="21523" idx="1"/>
          </p:cNvCxnSpPr>
          <p:nvPr/>
        </p:nvCxnSpPr>
        <p:spPr bwMode="auto">
          <a:xfrm>
            <a:off x="5030788" y="2984500"/>
            <a:ext cx="141287" cy="166688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54" name="AutoShape 135"/>
          <p:cNvCxnSpPr>
            <a:cxnSpLocks noChangeShapeType="1"/>
            <a:stCxn id="21518" idx="5"/>
            <a:endCxn id="21523" idx="2"/>
          </p:cNvCxnSpPr>
          <p:nvPr/>
        </p:nvCxnSpPr>
        <p:spPr bwMode="auto">
          <a:xfrm>
            <a:off x="4751388" y="2940050"/>
            <a:ext cx="400050" cy="255588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55" name="AutoShape 136"/>
          <p:cNvCxnSpPr>
            <a:cxnSpLocks noChangeShapeType="1"/>
            <a:stCxn id="21543" idx="4"/>
            <a:endCxn id="21523" idx="0"/>
          </p:cNvCxnSpPr>
          <p:nvPr/>
        </p:nvCxnSpPr>
        <p:spPr bwMode="auto">
          <a:xfrm rot="16200000" flipH="1">
            <a:off x="5011738" y="2930525"/>
            <a:ext cx="285750" cy="12065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56" name="AutoShape 137"/>
          <p:cNvCxnSpPr>
            <a:cxnSpLocks noChangeShapeType="1"/>
            <a:stCxn id="21538" idx="4"/>
            <a:endCxn id="21526" idx="1"/>
          </p:cNvCxnSpPr>
          <p:nvPr/>
        </p:nvCxnSpPr>
        <p:spPr bwMode="auto">
          <a:xfrm>
            <a:off x="6307138" y="3438525"/>
            <a:ext cx="119062" cy="2063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57" name="AutoShape 138"/>
          <p:cNvCxnSpPr>
            <a:cxnSpLocks noChangeShapeType="1"/>
            <a:stCxn id="21539" idx="5"/>
            <a:endCxn id="21526" idx="2"/>
          </p:cNvCxnSpPr>
          <p:nvPr/>
        </p:nvCxnSpPr>
        <p:spPr bwMode="auto">
          <a:xfrm>
            <a:off x="5951538" y="3430588"/>
            <a:ext cx="455612" cy="2571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58" name="AutoShape 139"/>
          <p:cNvCxnSpPr>
            <a:cxnSpLocks noChangeShapeType="1"/>
            <a:stCxn id="21537" idx="7"/>
            <a:endCxn id="21526" idx="3"/>
          </p:cNvCxnSpPr>
          <p:nvPr/>
        </p:nvCxnSpPr>
        <p:spPr bwMode="auto">
          <a:xfrm rot="5400000" flipH="1" flipV="1">
            <a:off x="6140451" y="3579812"/>
            <a:ext cx="131762" cy="436563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59" name="AutoShape 140"/>
          <p:cNvCxnSpPr>
            <a:cxnSpLocks noChangeShapeType="1"/>
            <a:stCxn id="21549" idx="0"/>
            <a:endCxn id="21526" idx="4"/>
          </p:cNvCxnSpPr>
          <p:nvPr/>
        </p:nvCxnSpPr>
        <p:spPr bwMode="auto">
          <a:xfrm rot="5400000" flipH="1" flipV="1">
            <a:off x="6365082" y="3810794"/>
            <a:ext cx="165100" cy="46037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60" name="AutoShape 141"/>
          <p:cNvCxnSpPr>
            <a:cxnSpLocks noChangeShapeType="1"/>
            <a:stCxn id="21526" idx="5"/>
            <a:endCxn id="21544" idx="2"/>
          </p:cNvCxnSpPr>
          <p:nvPr/>
        </p:nvCxnSpPr>
        <p:spPr bwMode="auto">
          <a:xfrm>
            <a:off x="6516688" y="3732213"/>
            <a:ext cx="228600" cy="11271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61" name="AutoShape 142"/>
          <p:cNvCxnSpPr>
            <a:cxnSpLocks noChangeShapeType="1"/>
            <a:stCxn id="21526" idx="5"/>
          </p:cNvCxnSpPr>
          <p:nvPr/>
        </p:nvCxnSpPr>
        <p:spPr bwMode="auto">
          <a:xfrm rot="16200000" flipH="1">
            <a:off x="6482556" y="3764757"/>
            <a:ext cx="357187" cy="29210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62" name="AutoShape 143"/>
          <p:cNvCxnSpPr>
            <a:cxnSpLocks noChangeShapeType="1"/>
            <a:stCxn id="21542" idx="6"/>
            <a:endCxn id="21524" idx="2"/>
          </p:cNvCxnSpPr>
          <p:nvPr/>
        </p:nvCxnSpPr>
        <p:spPr bwMode="auto">
          <a:xfrm>
            <a:off x="5480050" y="2747963"/>
            <a:ext cx="636588" cy="3492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63" name="AutoShape 144"/>
          <p:cNvCxnSpPr>
            <a:cxnSpLocks noChangeShapeType="1"/>
            <a:stCxn id="21531" idx="6"/>
            <a:endCxn id="21522" idx="2"/>
          </p:cNvCxnSpPr>
          <p:nvPr/>
        </p:nvCxnSpPr>
        <p:spPr bwMode="auto">
          <a:xfrm>
            <a:off x="4910138" y="2065338"/>
            <a:ext cx="261937" cy="128587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64" name="AutoShape 145"/>
          <p:cNvCxnSpPr>
            <a:cxnSpLocks noChangeShapeType="1"/>
            <a:stCxn id="21520" idx="4"/>
            <a:endCxn id="21522" idx="0"/>
          </p:cNvCxnSpPr>
          <p:nvPr/>
        </p:nvCxnSpPr>
        <p:spPr bwMode="auto">
          <a:xfrm>
            <a:off x="5207000" y="1763713"/>
            <a:ext cx="28575" cy="36671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65" name="AutoShape 146"/>
          <p:cNvCxnSpPr>
            <a:cxnSpLocks noChangeShapeType="1"/>
            <a:stCxn id="21530" idx="3"/>
            <a:endCxn id="21522" idx="0"/>
          </p:cNvCxnSpPr>
          <p:nvPr/>
        </p:nvCxnSpPr>
        <p:spPr bwMode="auto">
          <a:xfrm flipH="1">
            <a:off x="5235575" y="1928813"/>
            <a:ext cx="88900" cy="20161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66" name="AutoShape 147"/>
          <p:cNvCxnSpPr>
            <a:cxnSpLocks noChangeShapeType="1"/>
            <a:stCxn id="21522" idx="5"/>
            <a:endCxn id="21528" idx="1"/>
          </p:cNvCxnSpPr>
          <p:nvPr/>
        </p:nvCxnSpPr>
        <p:spPr bwMode="auto">
          <a:xfrm>
            <a:off x="5280025" y="2238375"/>
            <a:ext cx="30163" cy="21272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67" name="AutoShape 148"/>
          <p:cNvCxnSpPr>
            <a:cxnSpLocks noChangeShapeType="1"/>
            <a:stCxn id="21529" idx="2"/>
            <a:endCxn id="21522" idx="7"/>
          </p:cNvCxnSpPr>
          <p:nvPr/>
        </p:nvCxnSpPr>
        <p:spPr bwMode="auto">
          <a:xfrm flipH="1">
            <a:off x="5280025" y="1989138"/>
            <a:ext cx="368300" cy="15875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68" name="AutoShape 149"/>
          <p:cNvCxnSpPr>
            <a:cxnSpLocks noChangeShapeType="1"/>
            <a:stCxn id="21532" idx="4"/>
            <a:endCxn id="21524" idx="0"/>
          </p:cNvCxnSpPr>
          <p:nvPr/>
        </p:nvCxnSpPr>
        <p:spPr bwMode="auto">
          <a:xfrm>
            <a:off x="5805488" y="2309813"/>
            <a:ext cx="374650" cy="41116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69" name="AutoShape 150"/>
          <p:cNvCxnSpPr>
            <a:cxnSpLocks noChangeShapeType="1"/>
            <a:stCxn id="21524" idx="5"/>
            <a:endCxn id="21545" idx="1"/>
          </p:cNvCxnSpPr>
          <p:nvPr/>
        </p:nvCxnSpPr>
        <p:spPr bwMode="auto">
          <a:xfrm>
            <a:off x="6224588" y="2827338"/>
            <a:ext cx="273050" cy="134937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70" name="AutoShape 151"/>
          <p:cNvCxnSpPr>
            <a:cxnSpLocks noChangeShapeType="1"/>
            <a:stCxn id="21524" idx="4"/>
            <a:endCxn id="21547" idx="0"/>
          </p:cNvCxnSpPr>
          <p:nvPr/>
        </p:nvCxnSpPr>
        <p:spPr bwMode="auto">
          <a:xfrm flipH="1">
            <a:off x="6172200" y="2844800"/>
            <a:ext cx="7938" cy="7620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71" name="AutoShape 152"/>
          <p:cNvCxnSpPr>
            <a:cxnSpLocks noChangeShapeType="1"/>
            <a:stCxn id="21524" idx="6"/>
            <a:endCxn id="21546" idx="2"/>
          </p:cNvCxnSpPr>
          <p:nvPr/>
        </p:nvCxnSpPr>
        <p:spPr bwMode="auto">
          <a:xfrm flipV="1">
            <a:off x="6243638" y="2728913"/>
            <a:ext cx="246062" cy="52387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72" name="AutoShape 153"/>
          <p:cNvCxnSpPr>
            <a:cxnSpLocks noChangeShapeType="1"/>
            <a:stCxn id="21525" idx="5"/>
            <a:endCxn id="21552" idx="1"/>
          </p:cNvCxnSpPr>
          <p:nvPr/>
        </p:nvCxnSpPr>
        <p:spPr bwMode="auto">
          <a:xfrm>
            <a:off x="7410450" y="3038475"/>
            <a:ext cx="196850" cy="214313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73" name="AutoShape 154"/>
          <p:cNvCxnSpPr>
            <a:cxnSpLocks noChangeShapeType="1"/>
            <a:stCxn id="21525" idx="4"/>
            <a:endCxn id="21551" idx="0"/>
          </p:cNvCxnSpPr>
          <p:nvPr/>
        </p:nvCxnSpPr>
        <p:spPr bwMode="auto">
          <a:xfrm>
            <a:off x="7364413" y="3055938"/>
            <a:ext cx="19050" cy="317500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74" name="AutoShape 155"/>
          <p:cNvCxnSpPr>
            <a:cxnSpLocks noChangeShapeType="1"/>
            <a:stCxn id="21550" idx="6"/>
            <a:endCxn id="21525" idx="3"/>
          </p:cNvCxnSpPr>
          <p:nvPr/>
        </p:nvCxnSpPr>
        <p:spPr bwMode="auto">
          <a:xfrm flipV="1">
            <a:off x="7170738" y="3038475"/>
            <a:ext cx="149225" cy="122238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75" name="AutoShape 156"/>
          <p:cNvCxnSpPr>
            <a:cxnSpLocks noChangeShapeType="1"/>
            <a:stCxn id="21525" idx="7"/>
            <a:endCxn id="21553" idx="3"/>
          </p:cNvCxnSpPr>
          <p:nvPr/>
        </p:nvCxnSpPr>
        <p:spPr bwMode="auto">
          <a:xfrm flipV="1">
            <a:off x="7410450" y="2843213"/>
            <a:ext cx="95250" cy="10636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76" name="AutoShape 157"/>
          <p:cNvCxnSpPr>
            <a:cxnSpLocks noChangeShapeType="1"/>
            <a:stCxn id="21555" idx="5"/>
            <a:endCxn id="21525" idx="1"/>
          </p:cNvCxnSpPr>
          <p:nvPr/>
        </p:nvCxnSpPr>
        <p:spPr bwMode="auto">
          <a:xfrm>
            <a:off x="7162800" y="2755900"/>
            <a:ext cx="157163" cy="1936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77" name="AutoShape 158"/>
          <p:cNvCxnSpPr>
            <a:cxnSpLocks noChangeShapeType="1"/>
            <a:stCxn id="21554" idx="4"/>
            <a:endCxn id="21525" idx="0"/>
          </p:cNvCxnSpPr>
          <p:nvPr/>
        </p:nvCxnSpPr>
        <p:spPr bwMode="auto">
          <a:xfrm flipH="1">
            <a:off x="7364413" y="2547938"/>
            <a:ext cx="11112" cy="3841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78" name="AutoShape 159"/>
          <p:cNvCxnSpPr>
            <a:cxnSpLocks noChangeShapeType="1"/>
            <a:stCxn id="21536" idx="5"/>
          </p:cNvCxnSpPr>
          <p:nvPr/>
        </p:nvCxnSpPr>
        <p:spPr bwMode="auto">
          <a:xfrm>
            <a:off x="6892925" y="1716088"/>
            <a:ext cx="53975" cy="131762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79" name="AutoShape 160"/>
          <p:cNvCxnSpPr>
            <a:cxnSpLocks noChangeShapeType="1"/>
            <a:stCxn id="21527" idx="7"/>
            <a:endCxn id="21535" idx="3"/>
          </p:cNvCxnSpPr>
          <p:nvPr/>
        </p:nvCxnSpPr>
        <p:spPr bwMode="auto">
          <a:xfrm flipV="1">
            <a:off x="7010400" y="1704975"/>
            <a:ext cx="128588" cy="14922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80" name="AutoShape 161"/>
          <p:cNvCxnSpPr>
            <a:cxnSpLocks noChangeShapeType="1"/>
            <a:stCxn id="21527" idx="6"/>
            <a:endCxn id="21534" idx="2"/>
          </p:cNvCxnSpPr>
          <p:nvPr/>
        </p:nvCxnSpPr>
        <p:spPr bwMode="auto">
          <a:xfrm>
            <a:off x="7029450" y="1897063"/>
            <a:ext cx="355600" cy="28575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81" name="AutoShape 162"/>
          <p:cNvCxnSpPr>
            <a:cxnSpLocks noChangeShapeType="1"/>
            <a:stCxn id="21533" idx="6"/>
            <a:endCxn id="21527" idx="1"/>
          </p:cNvCxnSpPr>
          <p:nvPr/>
        </p:nvCxnSpPr>
        <p:spPr bwMode="auto">
          <a:xfrm flipV="1">
            <a:off x="6645275" y="1854200"/>
            <a:ext cx="276225" cy="46038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sp>
        <p:nvSpPr>
          <p:cNvPr id="21586" name="Text Box 184"/>
          <p:cNvSpPr txBox="1">
            <a:spLocks noChangeArrowheads="1"/>
          </p:cNvSpPr>
          <p:nvPr/>
        </p:nvSpPr>
        <p:spPr bwMode="auto">
          <a:xfrm>
            <a:off x="7011988" y="3389313"/>
            <a:ext cx="522287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400" i="1">
                <a:latin typeface="Times New Roman" pitchFamily="18" charset="0"/>
                <a:cs typeface="Times New Roman" pitchFamily="18" charset="0"/>
              </a:rPr>
              <a:t>j</a:t>
            </a:r>
          </a:p>
        </p:txBody>
      </p:sp>
      <p:sp>
        <p:nvSpPr>
          <p:cNvPr id="21587" name="Text Box 185"/>
          <p:cNvSpPr txBox="1">
            <a:spLocks noChangeArrowheads="1"/>
          </p:cNvSpPr>
          <p:nvPr/>
        </p:nvSpPr>
        <p:spPr bwMode="auto">
          <a:xfrm>
            <a:off x="7353300" y="2865438"/>
            <a:ext cx="323850" cy="307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400" i="1"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21588" name="Text Box 186"/>
          <p:cNvSpPr txBox="1">
            <a:spLocks noChangeArrowheads="1"/>
          </p:cNvSpPr>
          <p:nvPr/>
        </p:nvSpPr>
        <p:spPr bwMode="auto">
          <a:xfrm>
            <a:off x="4975225" y="2141538"/>
            <a:ext cx="3079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400" i="1"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cxnSp>
        <p:nvCxnSpPr>
          <p:cNvPr id="85" name="AutoShape 171"/>
          <p:cNvCxnSpPr>
            <a:cxnSpLocks noChangeShapeType="1"/>
            <a:stCxn id="21526" idx="0"/>
            <a:endCxn id="21527" idx="3"/>
          </p:cNvCxnSpPr>
          <p:nvPr/>
        </p:nvCxnSpPr>
        <p:spPr bwMode="auto">
          <a:xfrm rot="5400000" flipH="1" flipV="1">
            <a:off x="5853113" y="2559050"/>
            <a:ext cx="1684337" cy="449263"/>
          </a:xfrm>
          <a:prstGeom prst="straightConnector1">
            <a:avLst/>
          </a:prstGeom>
          <a:noFill/>
          <a:ln w="6350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/>
            <a:tailEnd/>
          </a:ln>
        </p:spPr>
      </p:cxnSp>
      <p:cxnSp>
        <p:nvCxnSpPr>
          <p:cNvPr id="89" name="Straight Connector 88"/>
          <p:cNvCxnSpPr>
            <a:stCxn id="21523" idx="5"/>
            <a:endCxn id="21526" idx="2"/>
          </p:cNvCxnSpPr>
          <p:nvPr/>
        </p:nvCxnSpPr>
        <p:spPr bwMode="auto">
          <a:xfrm rot="16200000" flipH="1">
            <a:off x="5608637" y="2889251"/>
            <a:ext cx="449263" cy="114776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>
            <a:stCxn id="21522" idx="6"/>
            <a:endCxn id="21525" idx="1"/>
          </p:cNvCxnSpPr>
          <p:nvPr/>
        </p:nvCxnSpPr>
        <p:spPr bwMode="auto">
          <a:xfrm>
            <a:off x="5299075" y="2192338"/>
            <a:ext cx="2019300" cy="75723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>
            <a:stCxn id="21534" idx="4"/>
            <a:endCxn id="21554" idx="0"/>
          </p:cNvCxnSpPr>
          <p:nvPr/>
        </p:nvCxnSpPr>
        <p:spPr bwMode="auto">
          <a:xfrm rot="5400000">
            <a:off x="7193756" y="2169319"/>
            <a:ext cx="436563" cy="730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>
            <a:stCxn id="21536" idx="6"/>
            <a:endCxn id="21535" idx="2"/>
          </p:cNvCxnSpPr>
          <p:nvPr/>
        </p:nvCxnSpPr>
        <p:spPr bwMode="auto">
          <a:xfrm flipV="1">
            <a:off x="6911975" y="1660525"/>
            <a:ext cx="207963" cy="1111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>
            <a:stCxn id="21535" idx="5"/>
            <a:endCxn id="21534" idx="0"/>
          </p:cNvCxnSpPr>
          <p:nvPr/>
        </p:nvCxnSpPr>
        <p:spPr bwMode="auto">
          <a:xfrm rot="16200000" flipH="1">
            <a:off x="7258844" y="1674019"/>
            <a:ext cx="158750" cy="22066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/>
          <p:cNvCxnSpPr>
            <a:stCxn id="21536" idx="2"/>
            <a:endCxn id="21533" idx="7"/>
          </p:cNvCxnSpPr>
          <p:nvPr/>
        </p:nvCxnSpPr>
        <p:spPr bwMode="auto">
          <a:xfrm rot="10800000" flipV="1">
            <a:off x="6626225" y="1671638"/>
            <a:ext cx="158750" cy="18256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/>
          <p:cNvCxnSpPr>
            <a:stCxn id="21530" idx="6"/>
            <a:endCxn id="21529" idx="1"/>
          </p:cNvCxnSpPr>
          <p:nvPr/>
        </p:nvCxnSpPr>
        <p:spPr bwMode="auto">
          <a:xfrm>
            <a:off x="5432425" y="1885950"/>
            <a:ext cx="233363" cy="571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/>
          <p:cNvCxnSpPr>
            <a:stCxn id="21520" idx="3"/>
            <a:endCxn id="21531" idx="7"/>
          </p:cNvCxnSpPr>
          <p:nvPr/>
        </p:nvCxnSpPr>
        <p:spPr bwMode="auto">
          <a:xfrm rot="5400000">
            <a:off x="4888706" y="1747045"/>
            <a:ext cx="276225" cy="27146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>
            <a:stCxn id="21531" idx="4"/>
            <a:endCxn id="21518" idx="0"/>
          </p:cNvCxnSpPr>
          <p:nvPr/>
        </p:nvCxnSpPr>
        <p:spPr bwMode="auto">
          <a:xfrm rot="5400000">
            <a:off x="4423569" y="2409031"/>
            <a:ext cx="704850" cy="14128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>
            <a:stCxn id="21520" idx="5"/>
            <a:endCxn id="21530" idx="1"/>
          </p:cNvCxnSpPr>
          <p:nvPr/>
        </p:nvCxnSpPr>
        <p:spPr bwMode="auto">
          <a:xfrm rot="16200000" flipH="1">
            <a:off x="5239544" y="1758157"/>
            <a:ext cx="96837" cy="698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>
            <a:stCxn id="21528" idx="4"/>
            <a:endCxn id="21542" idx="0"/>
          </p:cNvCxnSpPr>
          <p:nvPr/>
        </p:nvCxnSpPr>
        <p:spPr bwMode="auto">
          <a:xfrm rot="16200000" flipH="1">
            <a:off x="5321301" y="2590800"/>
            <a:ext cx="127000" cy="603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113"/>
          <p:cNvCxnSpPr>
            <a:stCxn id="21528" idx="6"/>
            <a:endCxn id="21532" idx="3"/>
          </p:cNvCxnSpPr>
          <p:nvPr/>
        </p:nvCxnSpPr>
        <p:spPr bwMode="auto">
          <a:xfrm flipV="1">
            <a:off x="5418138" y="2290763"/>
            <a:ext cx="339725" cy="20478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>
            <a:stCxn id="21529" idx="5"/>
            <a:endCxn id="21532" idx="0"/>
          </p:cNvCxnSpPr>
          <p:nvPr/>
        </p:nvCxnSpPr>
        <p:spPr bwMode="auto">
          <a:xfrm rot="16200000" flipH="1">
            <a:off x="5702300" y="2084388"/>
            <a:ext cx="155575" cy="476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/>
          <p:cNvCxnSpPr>
            <a:stCxn id="21529" idx="6"/>
            <a:endCxn id="21533" idx="2"/>
          </p:cNvCxnSpPr>
          <p:nvPr/>
        </p:nvCxnSpPr>
        <p:spPr bwMode="auto">
          <a:xfrm flipV="1">
            <a:off x="5775325" y="1898650"/>
            <a:ext cx="742950" cy="889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stCxn id="21546" idx="6"/>
            <a:endCxn id="21555" idx="2"/>
          </p:cNvCxnSpPr>
          <p:nvPr/>
        </p:nvCxnSpPr>
        <p:spPr bwMode="auto">
          <a:xfrm flipV="1">
            <a:off x="6616700" y="2711450"/>
            <a:ext cx="438150" cy="1746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/>
          <p:cNvCxnSpPr>
            <a:stCxn id="21545" idx="6"/>
            <a:endCxn id="21550" idx="2"/>
          </p:cNvCxnSpPr>
          <p:nvPr/>
        </p:nvCxnSpPr>
        <p:spPr bwMode="auto">
          <a:xfrm>
            <a:off x="6605588" y="3006725"/>
            <a:ext cx="439737" cy="15398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>
            <a:stCxn id="21555" idx="4"/>
            <a:endCxn id="21550" idx="0"/>
          </p:cNvCxnSpPr>
          <p:nvPr/>
        </p:nvCxnSpPr>
        <p:spPr bwMode="auto">
          <a:xfrm rot="5400000">
            <a:off x="6950869" y="2931319"/>
            <a:ext cx="323850" cy="1111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stCxn id="21547" idx="6"/>
            <a:endCxn id="21545" idx="2"/>
          </p:cNvCxnSpPr>
          <p:nvPr/>
        </p:nvCxnSpPr>
        <p:spPr bwMode="auto">
          <a:xfrm>
            <a:off x="6235700" y="2982913"/>
            <a:ext cx="242888" cy="2381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/>
          <p:cNvCxnSpPr>
            <a:stCxn id="21546" idx="4"/>
            <a:endCxn id="21545" idx="0"/>
          </p:cNvCxnSpPr>
          <p:nvPr/>
        </p:nvCxnSpPr>
        <p:spPr bwMode="auto">
          <a:xfrm rot="5400000">
            <a:off x="6470650" y="2862263"/>
            <a:ext cx="153988" cy="1111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/>
          <p:cNvCxnSpPr>
            <a:stCxn id="21547" idx="4"/>
            <a:endCxn id="21538" idx="1"/>
          </p:cNvCxnSpPr>
          <p:nvPr/>
        </p:nvCxnSpPr>
        <p:spPr bwMode="auto">
          <a:xfrm rot="16200000" flipH="1">
            <a:off x="6072981" y="3144044"/>
            <a:ext cx="287338" cy="889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3" name="Straight Connector 132"/>
          <p:cNvCxnSpPr>
            <a:stCxn id="21539" idx="6"/>
            <a:endCxn id="21538" idx="2"/>
          </p:cNvCxnSpPr>
          <p:nvPr/>
        </p:nvCxnSpPr>
        <p:spPr bwMode="auto">
          <a:xfrm flipV="1">
            <a:off x="5970588" y="3376613"/>
            <a:ext cx="273050" cy="95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Connector 134"/>
          <p:cNvCxnSpPr>
            <a:stCxn id="21547" idx="3"/>
            <a:endCxn id="21539" idx="7"/>
          </p:cNvCxnSpPr>
          <p:nvPr/>
        </p:nvCxnSpPr>
        <p:spPr bwMode="auto">
          <a:xfrm rot="5400000">
            <a:off x="5880894" y="3096419"/>
            <a:ext cx="315913" cy="1746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7" name="Straight Connector 136"/>
          <p:cNvCxnSpPr>
            <a:stCxn id="21550" idx="5"/>
            <a:endCxn id="21551" idx="1"/>
          </p:cNvCxnSpPr>
          <p:nvPr/>
        </p:nvCxnSpPr>
        <p:spPr bwMode="auto">
          <a:xfrm rot="16200000" flipH="1">
            <a:off x="7150894" y="3205957"/>
            <a:ext cx="185737" cy="1841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/>
          <p:cNvCxnSpPr>
            <a:endCxn id="21552" idx="3"/>
          </p:cNvCxnSpPr>
          <p:nvPr/>
        </p:nvCxnSpPr>
        <p:spPr bwMode="auto">
          <a:xfrm flipV="1">
            <a:off x="7432675" y="3340100"/>
            <a:ext cx="174625" cy="7937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Straight Connector 140"/>
          <p:cNvCxnSpPr>
            <a:stCxn id="21553" idx="5"/>
            <a:endCxn id="21552" idx="0"/>
          </p:cNvCxnSpPr>
          <p:nvPr/>
        </p:nvCxnSpPr>
        <p:spPr bwMode="auto">
          <a:xfrm rot="16200000" flipH="1">
            <a:off x="7427913" y="3009900"/>
            <a:ext cx="393700" cy="571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3" name="Straight Connector 142"/>
          <p:cNvCxnSpPr>
            <a:stCxn id="21554" idx="5"/>
            <a:endCxn id="21553" idx="7"/>
          </p:cNvCxnSpPr>
          <p:nvPr/>
        </p:nvCxnSpPr>
        <p:spPr bwMode="auto">
          <a:xfrm rot="16200000" flipH="1">
            <a:off x="7395369" y="2553494"/>
            <a:ext cx="225425" cy="17621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5" name="Straight Connector 144"/>
          <p:cNvCxnSpPr>
            <a:stCxn id="21555" idx="7"/>
            <a:endCxn id="21554" idx="3"/>
          </p:cNvCxnSpPr>
          <p:nvPr/>
        </p:nvCxnSpPr>
        <p:spPr bwMode="auto">
          <a:xfrm rot="5400000" flipH="1" flipV="1">
            <a:off x="7177088" y="2514600"/>
            <a:ext cx="138112" cy="16668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>
            <a:stCxn id="21555" idx="0"/>
            <a:endCxn id="21534" idx="3"/>
          </p:cNvCxnSpPr>
          <p:nvPr/>
        </p:nvCxnSpPr>
        <p:spPr bwMode="auto">
          <a:xfrm rot="5400000" flipH="1" flipV="1">
            <a:off x="6919913" y="2166937"/>
            <a:ext cx="681038" cy="28416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9" name="Straight Connector 148"/>
          <p:cNvCxnSpPr>
            <a:stCxn id="21533" idx="5"/>
            <a:endCxn id="21555" idx="0"/>
          </p:cNvCxnSpPr>
          <p:nvPr/>
        </p:nvCxnSpPr>
        <p:spPr bwMode="auto">
          <a:xfrm rot="16200000" flipH="1">
            <a:off x="6519069" y="2050256"/>
            <a:ext cx="706438" cy="4921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Straight Connector 150"/>
          <p:cNvCxnSpPr>
            <a:stCxn id="21518" idx="4"/>
            <a:endCxn id="21540" idx="2"/>
          </p:cNvCxnSpPr>
          <p:nvPr/>
        </p:nvCxnSpPr>
        <p:spPr bwMode="auto">
          <a:xfrm rot="16200000" flipH="1">
            <a:off x="4604544" y="3058319"/>
            <a:ext cx="635000" cy="43338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Straight Connector 152"/>
          <p:cNvCxnSpPr>
            <a:stCxn id="21518" idx="6"/>
            <a:endCxn id="21541" idx="2"/>
          </p:cNvCxnSpPr>
          <p:nvPr/>
        </p:nvCxnSpPr>
        <p:spPr bwMode="auto">
          <a:xfrm>
            <a:off x="4768850" y="2894013"/>
            <a:ext cx="152400" cy="4603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5" name="Straight Connector 154"/>
          <p:cNvCxnSpPr>
            <a:stCxn id="21541" idx="7"/>
            <a:endCxn id="21543" idx="3"/>
          </p:cNvCxnSpPr>
          <p:nvPr/>
        </p:nvCxnSpPr>
        <p:spPr bwMode="auto">
          <a:xfrm rot="5400000" flipH="1" flipV="1">
            <a:off x="5005387" y="2852738"/>
            <a:ext cx="66675" cy="190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8" name="Straight Connector 157"/>
          <p:cNvCxnSpPr>
            <a:stCxn id="21518" idx="7"/>
            <a:endCxn id="21543" idx="2"/>
          </p:cNvCxnSpPr>
          <p:nvPr/>
        </p:nvCxnSpPr>
        <p:spPr bwMode="auto">
          <a:xfrm rot="5400000" flipH="1" flipV="1">
            <a:off x="4858544" y="2677319"/>
            <a:ext cx="63500" cy="28098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0" name="Straight Connector 159"/>
          <p:cNvCxnSpPr>
            <a:stCxn id="21543" idx="6"/>
            <a:endCxn id="21542" idx="2"/>
          </p:cNvCxnSpPr>
          <p:nvPr/>
        </p:nvCxnSpPr>
        <p:spPr bwMode="auto">
          <a:xfrm flipV="1">
            <a:off x="5157788" y="2746375"/>
            <a:ext cx="193675" cy="3968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2" name="Straight Connector 161"/>
          <p:cNvCxnSpPr>
            <a:stCxn id="21543" idx="7"/>
            <a:endCxn id="21528" idx="3"/>
          </p:cNvCxnSpPr>
          <p:nvPr/>
        </p:nvCxnSpPr>
        <p:spPr bwMode="auto">
          <a:xfrm rot="5400000" flipH="1" flipV="1">
            <a:off x="5122069" y="2555082"/>
            <a:ext cx="203200" cy="16986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4" name="Straight Connector 163"/>
          <p:cNvCxnSpPr>
            <a:stCxn id="21540" idx="7"/>
            <a:endCxn id="21539" idx="2"/>
          </p:cNvCxnSpPr>
          <p:nvPr/>
        </p:nvCxnSpPr>
        <p:spPr bwMode="auto">
          <a:xfrm rot="5400000" flipH="1" flipV="1">
            <a:off x="5464969" y="3169444"/>
            <a:ext cx="161925" cy="59531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6" name="Straight Connector 165"/>
          <p:cNvCxnSpPr>
            <a:stCxn id="21540" idx="5"/>
            <a:endCxn id="21537" idx="2"/>
          </p:cNvCxnSpPr>
          <p:nvPr/>
        </p:nvCxnSpPr>
        <p:spPr bwMode="auto">
          <a:xfrm rot="16200000" flipH="1">
            <a:off x="5427663" y="3455987"/>
            <a:ext cx="273050" cy="631825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8" name="Straight Connector 167"/>
          <p:cNvCxnSpPr>
            <a:stCxn id="21537" idx="6"/>
            <a:endCxn id="21549" idx="2"/>
          </p:cNvCxnSpPr>
          <p:nvPr/>
        </p:nvCxnSpPr>
        <p:spPr bwMode="auto">
          <a:xfrm>
            <a:off x="6007100" y="3908425"/>
            <a:ext cx="354013" cy="698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0" name="Straight Connector 169"/>
          <p:cNvCxnSpPr>
            <a:stCxn id="21549" idx="5"/>
            <a:endCxn id="21548" idx="2"/>
          </p:cNvCxnSpPr>
          <p:nvPr/>
        </p:nvCxnSpPr>
        <p:spPr bwMode="auto">
          <a:xfrm rot="16200000" flipH="1">
            <a:off x="6564312" y="3927476"/>
            <a:ext cx="106363" cy="29686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2" name="Straight Connector 171"/>
          <p:cNvCxnSpPr>
            <a:stCxn id="21544" idx="5"/>
            <a:endCxn id="21548" idx="7"/>
          </p:cNvCxnSpPr>
          <p:nvPr/>
        </p:nvCxnSpPr>
        <p:spPr bwMode="auto">
          <a:xfrm rot="16200000" flipH="1">
            <a:off x="6765925" y="3976688"/>
            <a:ext cx="196850" cy="190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Straight Connector 173"/>
          <p:cNvCxnSpPr>
            <a:stCxn id="21544" idx="7"/>
            <a:endCxn id="21551" idx="3"/>
          </p:cNvCxnSpPr>
          <p:nvPr/>
        </p:nvCxnSpPr>
        <p:spPr bwMode="auto">
          <a:xfrm rot="5400000" flipH="1" flipV="1">
            <a:off x="6935788" y="3398837"/>
            <a:ext cx="319088" cy="48101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20000"/>
                <a:lumOff val="8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21631" name="Group 222"/>
          <p:cNvGrpSpPr>
            <a:grpSpLocks/>
          </p:cNvGrpSpPr>
          <p:nvPr/>
        </p:nvGrpSpPr>
        <p:grpSpPr bwMode="auto">
          <a:xfrm>
            <a:off x="4748213" y="1704975"/>
            <a:ext cx="2855912" cy="2384425"/>
            <a:chOff x="2993790" y="2175061"/>
            <a:chExt cx="2855912" cy="2384424"/>
          </a:xfrm>
        </p:grpSpPr>
        <p:grpSp>
          <p:nvGrpSpPr>
            <p:cNvPr id="21653" name="Group 221"/>
            <p:cNvGrpSpPr>
              <a:grpSpLocks/>
            </p:cNvGrpSpPr>
            <p:nvPr/>
          </p:nvGrpSpPr>
          <p:grpSpPr bwMode="auto">
            <a:xfrm>
              <a:off x="2993790" y="2175061"/>
              <a:ext cx="2855912" cy="2384424"/>
              <a:chOff x="2993790" y="2175061"/>
              <a:chExt cx="2855912" cy="2384424"/>
            </a:xfrm>
          </p:grpSpPr>
          <p:cxnSp>
            <p:nvCxnSpPr>
              <p:cNvPr id="21656" name="AutoShape 163"/>
              <p:cNvCxnSpPr>
                <a:cxnSpLocks noChangeShapeType="1"/>
                <a:stCxn id="21667" idx="7"/>
                <a:endCxn id="21668" idx="3"/>
              </p:cNvCxnSpPr>
              <p:nvPr/>
            </p:nvCxnSpPr>
            <p:spPr bwMode="auto">
              <a:xfrm flipV="1">
                <a:off x="3503377" y="3297424"/>
                <a:ext cx="874713" cy="323850"/>
              </a:xfrm>
              <a:prstGeom prst="straightConnector1">
                <a:avLst/>
              </a:prstGeom>
              <a:noFill/>
              <a:ln w="28575">
                <a:solidFill>
                  <a:schemeClr val="accent1"/>
                </a:solidFill>
                <a:round/>
                <a:headEnd/>
                <a:tailEnd/>
              </a:ln>
            </p:spPr>
          </p:cxnSp>
          <p:cxnSp>
            <p:nvCxnSpPr>
              <p:cNvPr id="21657" name="AutoShape 166"/>
              <p:cNvCxnSpPr>
                <a:cxnSpLocks noChangeShapeType="1"/>
                <a:stCxn id="21667" idx="0"/>
                <a:endCxn id="21666" idx="4"/>
              </p:cNvCxnSpPr>
              <p:nvPr/>
            </p:nvCxnSpPr>
            <p:spPr bwMode="auto">
              <a:xfrm flipV="1">
                <a:off x="3458927" y="2725924"/>
                <a:ext cx="19050" cy="877887"/>
              </a:xfrm>
              <a:prstGeom prst="straightConnector1">
                <a:avLst/>
              </a:prstGeom>
              <a:noFill/>
              <a:ln w="28575">
                <a:solidFill>
                  <a:schemeClr val="accent1"/>
                </a:solidFill>
                <a:round/>
                <a:headEnd/>
                <a:tailEnd/>
              </a:ln>
            </p:spPr>
          </p:cxnSp>
          <p:cxnSp>
            <p:nvCxnSpPr>
              <p:cNvPr id="21658" name="AutoShape 167"/>
              <p:cNvCxnSpPr>
                <a:cxnSpLocks noChangeShapeType="1"/>
                <a:stCxn id="21668" idx="7"/>
                <a:endCxn id="21671" idx="3"/>
              </p:cNvCxnSpPr>
              <p:nvPr/>
            </p:nvCxnSpPr>
            <p:spPr bwMode="auto">
              <a:xfrm flipV="1">
                <a:off x="4466990" y="2413186"/>
                <a:ext cx="696912" cy="795338"/>
              </a:xfrm>
              <a:prstGeom prst="straightConnector1">
                <a:avLst/>
              </a:prstGeom>
              <a:noFill/>
              <a:ln w="28575">
                <a:solidFill>
                  <a:schemeClr val="accent1"/>
                </a:solidFill>
                <a:round/>
                <a:headEnd/>
                <a:tailEnd/>
              </a:ln>
            </p:spPr>
          </p:cxnSp>
          <p:cxnSp>
            <p:nvCxnSpPr>
              <p:cNvPr id="21659" name="AutoShape 169"/>
              <p:cNvCxnSpPr>
                <a:cxnSpLocks noChangeShapeType="1"/>
                <a:stCxn id="21670" idx="6"/>
                <a:endCxn id="21669" idx="4"/>
              </p:cNvCxnSpPr>
              <p:nvPr/>
            </p:nvCxnSpPr>
            <p:spPr bwMode="auto">
              <a:xfrm flipV="1">
                <a:off x="4776552" y="3526024"/>
                <a:ext cx="830263" cy="631825"/>
              </a:xfrm>
              <a:prstGeom prst="straightConnector1">
                <a:avLst/>
              </a:prstGeom>
              <a:noFill/>
              <a:ln w="28575">
                <a:solidFill>
                  <a:schemeClr val="accent1"/>
                </a:solidFill>
                <a:round/>
                <a:headEnd/>
                <a:tailEnd/>
              </a:ln>
            </p:spPr>
          </p:cxnSp>
          <p:cxnSp>
            <p:nvCxnSpPr>
              <p:cNvPr id="21660" name="AutoShape 171"/>
              <p:cNvCxnSpPr>
                <a:cxnSpLocks noChangeShapeType="1"/>
                <a:endCxn id="21671" idx="2"/>
              </p:cNvCxnSpPr>
              <p:nvPr/>
            </p:nvCxnSpPr>
            <p:spPr bwMode="auto">
              <a:xfrm flipV="1">
                <a:off x="3473215" y="2368736"/>
                <a:ext cx="1671637" cy="1228725"/>
              </a:xfrm>
              <a:prstGeom prst="straightConnector1">
                <a:avLst/>
              </a:prstGeom>
              <a:noFill/>
              <a:ln w="28575">
                <a:solidFill>
                  <a:schemeClr val="accent1"/>
                </a:solidFill>
                <a:round/>
                <a:headEnd/>
                <a:tailEnd/>
              </a:ln>
            </p:spPr>
          </p:cxnSp>
          <p:cxnSp>
            <p:nvCxnSpPr>
              <p:cNvPr id="21661" name="AutoShape 172"/>
              <p:cNvCxnSpPr>
                <a:cxnSpLocks noChangeShapeType="1"/>
                <a:stCxn id="21671" idx="5"/>
                <a:endCxn id="21669" idx="0"/>
              </p:cNvCxnSpPr>
              <p:nvPr/>
            </p:nvCxnSpPr>
            <p:spPr bwMode="auto">
              <a:xfrm>
                <a:off x="5252802" y="2413186"/>
                <a:ext cx="354013" cy="989013"/>
              </a:xfrm>
              <a:prstGeom prst="straightConnector1">
                <a:avLst/>
              </a:prstGeom>
              <a:noFill/>
              <a:ln w="28575">
                <a:solidFill>
                  <a:schemeClr val="accent1"/>
                </a:solidFill>
                <a:round/>
                <a:headEnd/>
                <a:tailEnd/>
              </a:ln>
            </p:spPr>
          </p:cxnSp>
          <p:cxnSp>
            <p:nvCxnSpPr>
              <p:cNvPr id="21662" name="AutoShape 174"/>
              <p:cNvCxnSpPr>
                <a:cxnSpLocks noChangeShapeType="1"/>
                <a:stCxn id="21666" idx="6"/>
                <a:endCxn id="21671" idx="2"/>
              </p:cNvCxnSpPr>
              <p:nvPr/>
            </p:nvCxnSpPr>
            <p:spPr bwMode="auto">
              <a:xfrm flipV="1">
                <a:off x="3541477" y="2367149"/>
                <a:ext cx="1603375" cy="296862"/>
              </a:xfrm>
              <a:prstGeom prst="straightConnector1">
                <a:avLst/>
              </a:prstGeom>
              <a:noFill/>
              <a:ln w="28575">
                <a:solidFill>
                  <a:schemeClr val="accent1"/>
                </a:solidFill>
                <a:round/>
                <a:headEnd/>
                <a:tailEnd/>
              </a:ln>
            </p:spPr>
          </p:cxnSp>
          <p:cxnSp>
            <p:nvCxnSpPr>
              <p:cNvPr id="21663" name="AutoShape 191"/>
              <p:cNvCxnSpPr>
                <a:cxnSpLocks noChangeShapeType="1"/>
                <a:stCxn id="21666" idx="5"/>
                <a:endCxn id="21668" idx="1"/>
              </p:cNvCxnSpPr>
              <p:nvPr/>
            </p:nvCxnSpPr>
            <p:spPr bwMode="auto">
              <a:xfrm>
                <a:off x="3522427" y="2708461"/>
                <a:ext cx="854075" cy="500063"/>
              </a:xfrm>
              <a:prstGeom prst="straightConnector1">
                <a:avLst/>
              </a:prstGeom>
              <a:noFill/>
              <a:ln w="28575">
                <a:solidFill>
                  <a:schemeClr val="accent1"/>
                </a:solidFill>
                <a:round/>
                <a:headEnd/>
                <a:tailEnd/>
              </a:ln>
            </p:spPr>
          </p:cxnSp>
          <p:cxnSp>
            <p:nvCxnSpPr>
              <p:cNvPr id="21664" name="AutoShape 198"/>
              <p:cNvCxnSpPr>
                <a:cxnSpLocks noChangeShapeType="1"/>
                <a:stCxn id="21668" idx="5"/>
                <a:endCxn id="21670" idx="0"/>
              </p:cNvCxnSpPr>
              <p:nvPr/>
            </p:nvCxnSpPr>
            <p:spPr bwMode="auto">
              <a:xfrm>
                <a:off x="4466990" y="3297424"/>
                <a:ext cx="247650" cy="798512"/>
              </a:xfrm>
              <a:prstGeom prst="straightConnector1">
                <a:avLst/>
              </a:prstGeom>
              <a:noFill/>
              <a:ln w="28575">
                <a:solidFill>
                  <a:schemeClr val="accent1"/>
                </a:solidFill>
                <a:round/>
                <a:headEnd/>
                <a:tailEnd/>
              </a:ln>
            </p:spPr>
          </p:cxnSp>
          <p:cxnSp>
            <p:nvCxnSpPr>
              <p:cNvPr id="21665" name="AutoShape 200"/>
              <p:cNvCxnSpPr>
                <a:cxnSpLocks noChangeShapeType="1"/>
                <a:stCxn id="21666" idx="5"/>
                <a:endCxn id="21670" idx="1"/>
              </p:cNvCxnSpPr>
              <p:nvPr/>
            </p:nvCxnSpPr>
            <p:spPr bwMode="auto">
              <a:xfrm rot="16200000" flipH="1">
                <a:off x="3392142" y="2838293"/>
                <a:ext cx="1406744" cy="1145273"/>
              </a:xfrm>
              <a:prstGeom prst="straightConnector1">
                <a:avLst/>
              </a:prstGeom>
              <a:noFill/>
              <a:ln w="28575">
                <a:solidFill>
                  <a:schemeClr val="accent1"/>
                </a:solidFill>
                <a:round/>
                <a:headEnd/>
                <a:tailEnd/>
              </a:ln>
            </p:spPr>
          </p:cxnSp>
          <p:sp>
            <p:nvSpPr>
              <p:cNvPr id="21666" name="Oval 97"/>
              <p:cNvSpPr>
                <a:spLocks noChangeArrowheads="1"/>
              </p:cNvSpPr>
              <p:nvPr/>
            </p:nvSpPr>
            <p:spPr bwMode="auto">
              <a:xfrm>
                <a:off x="3414477" y="2600511"/>
                <a:ext cx="127000" cy="125413"/>
              </a:xfrm>
              <a:prstGeom prst="ellipse">
                <a:avLst/>
              </a:prstGeom>
              <a:solidFill>
                <a:srgbClr val="008A00"/>
              </a:solidFill>
              <a:ln w="9525" algn="ctr">
                <a:solidFill>
                  <a:srgbClr val="008A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s-ES_tradnl"/>
              </a:p>
            </p:txBody>
          </p:sp>
          <p:sp>
            <p:nvSpPr>
              <p:cNvPr id="21667" name="Oval 98"/>
              <p:cNvSpPr>
                <a:spLocks noChangeArrowheads="1"/>
              </p:cNvSpPr>
              <p:nvPr/>
            </p:nvSpPr>
            <p:spPr bwMode="auto">
              <a:xfrm>
                <a:off x="3393840" y="3603811"/>
                <a:ext cx="127000" cy="123825"/>
              </a:xfrm>
              <a:prstGeom prst="ellipse">
                <a:avLst/>
              </a:prstGeom>
              <a:solidFill>
                <a:srgbClr val="008A00"/>
              </a:solidFill>
              <a:ln w="9525" algn="ctr">
                <a:solidFill>
                  <a:srgbClr val="008A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s-ES_tradnl"/>
              </a:p>
            </p:txBody>
          </p:sp>
          <p:sp>
            <p:nvSpPr>
              <p:cNvPr id="21668" name="Oval 99"/>
              <p:cNvSpPr>
                <a:spLocks noChangeArrowheads="1"/>
              </p:cNvSpPr>
              <p:nvPr/>
            </p:nvSpPr>
            <p:spPr bwMode="auto">
              <a:xfrm>
                <a:off x="4359040" y="3191061"/>
                <a:ext cx="127000" cy="123825"/>
              </a:xfrm>
              <a:prstGeom prst="ellipse">
                <a:avLst/>
              </a:prstGeom>
              <a:solidFill>
                <a:srgbClr val="008A00"/>
              </a:solidFill>
              <a:ln w="9525" algn="ctr">
                <a:solidFill>
                  <a:srgbClr val="008A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s-ES_tradnl"/>
              </a:p>
            </p:txBody>
          </p:sp>
          <p:sp>
            <p:nvSpPr>
              <p:cNvPr id="21669" name="Oval 101"/>
              <p:cNvSpPr>
                <a:spLocks noChangeArrowheads="1"/>
              </p:cNvSpPr>
              <p:nvPr/>
            </p:nvSpPr>
            <p:spPr bwMode="auto">
              <a:xfrm>
                <a:off x="5543315" y="3402199"/>
                <a:ext cx="128587" cy="123825"/>
              </a:xfrm>
              <a:prstGeom prst="ellipse">
                <a:avLst/>
              </a:prstGeom>
              <a:solidFill>
                <a:srgbClr val="008A00"/>
              </a:solidFill>
              <a:ln w="9525" algn="ctr">
                <a:solidFill>
                  <a:srgbClr val="008A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s-ES_tradnl"/>
              </a:p>
            </p:txBody>
          </p:sp>
          <p:sp>
            <p:nvSpPr>
              <p:cNvPr id="21670" name="Oval 102"/>
              <p:cNvSpPr>
                <a:spLocks noChangeArrowheads="1"/>
              </p:cNvSpPr>
              <p:nvPr/>
            </p:nvSpPr>
            <p:spPr bwMode="auto">
              <a:xfrm>
                <a:off x="4649552" y="4095936"/>
                <a:ext cx="127000" cy="125413"/>
              </a:xfrm>
              <a:prstGeom prst="ellipse">
                <a:avLst/>
              </a:prstGeom>
              <a:solidFill>
                <a:srgbClr val="008A00"/>
              </a:solidFill>
              <a:ln w="9525" algn="ctr">
                <a:solidFill>
                  <a:srgbClr val="008A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s-ES_tradnl"/>
              </a:p>
            </p:txBody>
          </p:sp>
          <p:sp>
            <p:nvSpPr>
              <p:cNvPr id="21671" name="Oval 103"/>
              <p:cNvSpPr>
                <a:spLocks noChangeArrowheads="1"/>
              </p:cNvSpPr>
              <p:nvPr/>
            </p:nvSpPr>
            <p:spPr bwMode="auto">
              <a:xfrm>
                <a:off x="5144852" y="2306824"/>
                <a:ext cx="127000" cy="123825"/>
              </a:xfrm>
              <a:prstGeom prst="ellipse">
                <a:avLst/>
              </a:prstGeom>
              <a:solidFill>
                <a:srgbClr val="008A00"/>
              </a:solidFill>
              <a:ln w="9525" algn="ctr">
                <a:solidFill>
                  <a:srgbClr val="008A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s-ES_tradnl"/>
              </a:p>
            </p:txBody>
          </p:sp>
          <p:cxnSp>
            <p:nvCxnSpPr>
              <p:cNvPr id="21672" name="AutoShape 133"/>
              <p:cNvCxnSpPr>
                <a:cxnSpLocks noChangeShapeType="1"/>
                <a:stCxn id="21667" idx="4"/>
              </p:cNvCxnSpPr>
              <p:nvPr/>
            </p:nvCxnSpPr>
            <p:spPr bwMode="auto">
              <a:xfrm flipH="1">
                <a:off x="3446227" y="3727636"/>
                <a:ext cx="12700" cy="273050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1673" name="AutoShape 134"/>
              <p:cNvCxnSpPr>
                <a:cxnSpLocks noChangeShapeType="1"/>
                <a:endCxn id="21667" idx="1"/>
              </p:cNvCxnSpPr>
              <p:nvPr/>
            </p:nvCxnSpPr>
            <p:spPr bwMode="auto">
              <a:xfrm>
                <a:off x="3273190" y="3454586"/>
                <a:ext cx="141287" cy="166688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1674" name="AutoShape 135"/>
              <p:cNvCxnSpPr>
                <a:cxnSpLocks noChangeShapeType="1"/>
                <a:endCxn id="21667" idx="2"/>
              </p:cNvCxnSpPr>
              <p:nvPr/>
            </p:nvCxnSpPr>
            <p:spPr bwMode="auto">
              <a:xfrm>
                <a:off x="2993790" y="3410136"/>
                <a:ext cx="400050" cy="255588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1675" name="AutoShape 136"/>
              <p:cNvCxnSpPr>
                <a:cxnSpLocks noChangeShapeType="1"/>
                <a:endCxn id="21667" idx="0"/>
              </p:cNvCxnSpPr>
              <p:nvPr/>
            </p:nvCxnSpPr>
            <p:spPr bwMode="auto">
              <a:xfrm rot="16200000" flipH="1">
                <a:off x="3254140" y="3400611"/>
                <a:ext cx="285750" cy="120650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1676" name="AutoShape 137"/>
              <p:cNvCxnSpPr>
                <a:cxnSpLocks noChangeShapeType="1"/>
                <a:endCxn id="21670" idx="1"/>
              </p:cNvCxnSpPr>
              <p:nvPr/>
            </p:nvCxnSpPr>
            <p:spPr bwMode="auto">
              <a:xfrm>
                <a:off x="4549540" y="3908611"/>
                <a:ext cx="119062" cy="206375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1677" name="AutoShape 138"/>
              <p:cNvCxnSpPr>
                <a:cxnSpLocks noChangeShapeType="1"/>
                <a:endCxn id="21670" idx="2"/>
              </p:cNvCxnSpPr>
              <p:nvPr/>
            </p:nvCxnSpPr>
            <p:spPr bwMode="auto">
              <a:xfrm>
                <a:off x="4193940" y="3900674"/>
                <a:ext cx="455612" cy="257175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1678" name="AutoShape 139"/>
              <p:cNvCxnSpPr>
                <a:cxnSpLocks noChangeShapeType="1"/>
                <a:endCxn id="21670" idx="3"/>
              </p:cNvCxnSpPr>
              <p:nvPr/>
            </p:nvCxnSpPr>
            <p:spPr bwMode="auto">
              <a:xfrm rot="5400000" flipH="1" flipV="1">
                <a:off x="4383652" y="4050234"/>
                <a:ext cx="131750" cy="437248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1679" name="AutoShape 140"/>
              <p:cNvCxnSpPr>
                <a:cxnSpLocks noChangeShapeType="1"/>
                <a:endCxn id="21670" idx="4"/>
              </p:cNvCxnSpPr>
              <p:nvPr/>
            </p:nvCxnSpPr>
            <p:spPr bwMode="auto">
              <a:xfrm rot="5400000" flipH="1" flipV="1">
                <a:off x="4607483" y="4280881"/>
                <a:ext cx="165100" cy="46037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1680" name="AutoShape 141"/>
              <p:cNvCxnSpPr>
                <a:cxnSpLocks noChangeShapeType="1"/>
                <a:stCxn id="21670" idx="5"/>
              </p:cNvCxnSpPr>
              <p:nvPr/>
            </p:nvCxnSpPr>
            <p:spPr bwMode="auto">
              <a:xfrm>
                <a:off x="4759090" y="4202299"/>
                <a:ext cx="228600" cy="112712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1681" name="AutoShape 142"/>
              <p:cNvCxnSpPr>
                <a:cxnSpLocks noChangeShapeType="1"/>
                <a:stCxn id="21670" idx="5"/>
              </p:cNvCxnSpPr>
              <p:nvPr/>
            </p:nvCxnSpPr>
            <p:spPr bwMode="auto">
              <a:xfrm rot="16200000" flipH="1">
                <a:off x="4725526" y="4235409"/>
                <a:ext cx="356503" cy="291649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1682" name="AutoShape 143"/>
              <p:cNvCxnSpPr>
                <a:cxnSpLocks noChangeShapeType="1"/>
                <a:endCxn id="21668" idx="2"/>
              </p:cNvCxnSpPr>
              <p:nvPr/>
            </p:nvCxnSpPr>
            <p:spPr bwMode="auto">
              <a:xfrm>
                <a:off x="3722452" y="3218049"/>
                <a:ext cx="636588" cy="34925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1683" name="AutoShape 144"/>
              <p:cNvCxnSpPr>
                <a:cxnSpLocks noChangeShapeType="1"/>
                <a:endCxn id="21666" idx="2"/>
              </p:cNvCxnSpPr>
              <p:nvPr/>
            </p:nvCxnSpPr>
            <p:spPr bwMode="auto">
              <a:xfrm>
                <a:off x="3152540" y="2535424"/>
                <a:ext cx="261937" cy="128587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1684" name="AutoShape 145"/>
              <p:cNvCxnSpPr>
                <a:cxnSpLocks noChangeShapeType="1"/>
                <a:endCxn id="21666" idx="0"/>
              </p:cNvCxnSpPr>
              <p:nvPr/>
            </p:nvCxnSpPr>
            <p:spPr bwMode="auto">
              <a:xfrm>
                <a:off x="3449402" y="2233799"/>
                <a:ext cx="28575" cy="366712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1685" name="AutoShape 146"/>
              <p:cNvCxnSpPr>
                <a:cxnSpLocks noChangeShapeType="1"/>
                <a:endCxn id="21666" idx="0"/>
              </p:cNvCxnSpPr>
              <p:nvPr/>
            </p:nvCxnSpPr>
            <p:spPr bwMode="auto">
              <a:xfrm flipH="1">
                <a:off x="3477977" y="2398899"/>
                <a:ext cx="88900" cy="201612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1686" name="AutoShape 147"/>
              <p:cNvCxnSpPr>
                <a:cxnSpLocks noChangeShapeType="1"/>
                <a:stCxn id="21666" idx="5"/>
              </p:cNvCxnSpPr>
              <p:nvPr/>
            </p:nvCxnSpPr>
            <p:spPr bwMode="auto">
              <a:xfrm>
                <a:off x="3522427" y="2708461"/>
                <a:ext cx="30163" cy="212725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1687" name="AutoShape 148"/>
              <p:cNvCxnSpPr>
                <a:cxnSpLocks noChangeShapeType="1"/>
                <a:endCxn id="21666" idx="7"/>
              </p:cNvCxnSpPr>
              <p:nvPr/>
            </p:nvCxnSpPr>
            <p:spPr bwMode="auto">
              <a:xfrm flipH="1">
                <a:off x="3522427" y="2459224"/>
                <a:ext cx="368300" cy="158750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1688" name="AutoShape 149"/>
              <p:cNvCxnSpPr>
                <a:cxnSpLocks noChangeShapeType="1"/>
                <a:endCxn id="21668" idx="0"/>
              </p:cNvCxnSpPr>
              <p:nvPr/>
            </p:nvCxnSpPr>
            <p:spPr bwMode="auto">
              <a:xfrm>
                <a:off x="4047890" y="2779899"/>
                <a:ext cx="374650" cy="411162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1689" name="AutoShape 150"/>
              <p:cNvCxnSpPr>
                <a:cxnSpLocks noChangeShapeType="1"/>
                <a:stCxn id="21668" idx="5"/>
              </p:cNvCxnSpPr>
              <p:nvPr/>
            </p:nvCxnSpPr>
            <p:spPr bwMode="auto">
              <a:xfrm>
                <a:off x="4466990" y="3297424"/>
                <a:ext cx="273050" cy="134937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1690" name="AutoShape 151"/>
              <p:cNvCxnSpPr>
                <a:cxnSpLocks noChangeShapeType="1"/>
                <a:stCxn id="21668" idx="4"/>
              </p:cNvCxnSpPr>
              <p:nvPr/>
            </p:nvCxnSpPr>
            <p:spPr bwMode="auto">
              <a:xfrm flipH="1">
                <a:off x="4414602" y="3314886"/>
                <a:ext cx="7938" cy="76200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1691" name="AutoShape 152"/>
              <p:cNvCxnSpPr>
                <a:cxnSpLocks noChangeShapeType="1"/>
                <a:stCxn id="21668" idx="6"/>
              </p:cNvCxnSpPr>
              <p:nvPr/>
            </p:nvCxnSpPr>
            <p:spPr bwMode="auto">
              <a:xfrm flipV="1">
                <a:off x="4486040" y="3198999"/>
                <a:ext cx="246062" cy="52387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1692" name="AutoShape 153"/>
              <p:cNvCxnSpPr>
                <a:cxnSpLocks noChangeShapeType="1"/>
                <a:stCxn id="21669" idx="5"/>
              </p:cNvCxnSpPr>
              <p:nvPr/>
            </p:nvCxnSpPr>
            <p:spPr bwMode="auto">
              <a:xfrm>
                <a:off x="5652852" y="3508561"/>
                <a:ext cx="196850" cy="214313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1693" name="AutoShape 155"/>
              <p:cNvCxnSpPr>
                <a:cxnSpLocks noChangeShapeType="1"/>
                <a:endCxn id="21669" idx="3"/>
              </p:cNvCxnSpPr>
              <p:nvPr/>
            </p:nvCxnSpPr>
            <p:spPr bwMode="auto">
              <a:xfrm flipV="1">
                <a:off x="5413140" y="3508561"/>
                <a:ext cx="149225" cy="122238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1694" name="AutoShape 157"/>
              <p:cNvCxnSpPr>
                <a:cxnSpLocks noChangeShapeType="1"/>
                <a:endCxn id="21669" idx="1"/>
              </p:cNvCxnSpPr>
              <p:nvPr/>
            </p:nvCxnSpPr>
            <p:spPr bwMode="auto">
              <a:xfrm>
                <a:off x="5405202" y="3225986"/>
                <a:ext cx="157163" cy="193675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1695" name="AutoShape 158"/>
              <p:cNvCxnSpPr>
                <a:cxnSpLocks noChangeShapeType="1"/>
                <a:endCxn id="21669" idx="0"/>
              </p:cNvCxnSpPr>
              <p:nvPr/>
            </p:nvCxnSpPr>
            <p:spPr bwMode="auto">
              <a:xfrm flipH="1">
                <a:off x="5606815" y="3018024"/>
                <a:ext cx="11112" cy="384175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1696" name="AutoShape 159"/>
              <p:cNvCxnSpPr>
                <a:cxnSpLocks noChangeShapeType="1"/>
              </p:cNvCxnSpPr>
              <p:nvPr/>
            </p:nvCxnSpPr>
            <p:spPr bwMode="auto">
              <a:xfrm>
                <a:off x="5135327" y="2186174"/>
                <a:ext cx="53975" cy="131762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1697" name="AutoShape 160"/>
              <p:cNvCxnSpPr>
                <a:cxnSpLocks noChangeShapeType="1"/>
                <a:stCxn id="21671" idx="7"/>
              </p:cNvCxnSpPr>
              <p:nvPr/>
            </p:nvCxnSpPr>
            <p:spPr bwMode="auto">
              <a:xfrm flipV="1">
                <a:off x="5252802" y="2175061"/>
                <a:ext cx="128588" cy="149225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1698" name="AutoShape 161"/>
              <p:cNvCxnSpPr>
                <a:cxnSpLocks noChangeShapeType="1"/>
                <a:stCxn id="21671" idx="6"/>
              </p:cNvCxnSpPr>
              <p:nvPr/>
            </p:nvCxnSpPr>
            <p:spPr bwMode="auto">
              <a:xfrm>
                <a:off x="5271852" y="2367149"/>
                <a:ext cx="355600" cy="28575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1699" name="AutoShape 162"/>
              <p:cNvCxnSpPr>
                <a:cxnSpLocks noChangeShapeType="1"/>
                <a:endCxn id="21671" idx="1"/>
              </p:cNvCxnSpPr>
              <p:nvPr/>
            </p:nvCxnSpPr>
            <p:spPr bwMode="auto">
              <a:xfrm flipV="1">
                <a:off x="4887677" y="2324286"/>
                <a:ext cx="276225" cy="46038"/>
              </a:xfrm>
              <a:prstGeom prst="straightConnector1">
                <a:avLst/>
              </a:prstGeom>
              <a:noFill/>
              <a:ln w="952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</p:cxnSp>
        </p:grpSp>
        <p:cxnSp>
          <p:nvCxnSpPr>
            <p:cNvPr id="21654" name="AutoShape 154"/>
            <p:cNvCxnSpPr>
              <a:cxnSpLocks noChangeShapeType="1"/>
            </p:cNvCxnSpPr>
            <p:nvPr/>
          </p:nvCxnSpPr>
          <p:spPr bwMode="auto">
            <a:xfrm>
              <a:off x="5605639" y="3525054"/>
              <a:ext cx="19050" cy="317500"/>
            </a:xfrm>
            <a:prstGeom prst="straightConnector1">
              <a:avLst/>
            </a:prstGeom>
            <a:noFill/>
            <a:ln w="9525">
              <a:solidFill>
                <a:srgbClr val="CC3300"/>
              </a:solidFill>
              <a:prstDash val="dash"/>
              <a:round/>
              <a:headEnd/>
              <a:tailEnd/>
            </a:ln>
          </p:spPr>
        </p:cxnSp>
        <p:cxnSp>
          <p:nvCxnSpPr>
            <p:cNvPr id="21655" name="AutoShape 156"/>
            <p:cNvCxnSpPr>
              <a:cxnSpLocks noChangeShapeType="1"/>
            </p:cNvCxnSpPr>
            <p:nvPr/>
          </p:nvCxnSpPr>
          <p:spPr bwMode="auto">
            <a:xfrm flipV="1">
              <a:off x="5651676" y="3312329"/>
              <a:ext cx="95250" cy="106362"/>
            </a:xfrm>
            <a:prstGeom prst="straightConnector1">
              <a:avLst/>
            </a:prstGeom>
            <a:noFill/>
            <a:ln w="9525">
              <a:solidFill>
                <a:srgbClr val="CC3300"/>
              </a:solidFill>
              <a:prstDash val="dash"/>
              <a:round/>
              <a:headEnd/>
              <a:tailEnd/>
            </a:ln>
          </p:spPr>
        </p:cxnSp>
      </p:grpSp>
      <p:sp>
        <p:nvSpPr>
          <p:cNvPr id="21632" name="Oval 100"/>
          <p:cNvSpPr>
            <a:spLocks noChangeArrowheads="1"/>
          </p:cNvSpPr>
          <p:nvPr/>
        </p:nvSpPr>
        <p:spPr bwMode="auto">
          <a:xfrm>
            <a:off x="5140325" y="1635125"/>
            <a:ext cx="127000" cy="1254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21634" name="Text Box 3"/>
          <p:cNvSpPr txBox="1">
            <a:spLocks noChangeArrowheads="1"/>
          </p:cNvSpPr>
          <p:nvPr/>
        </p:nvSpPr>
        <p:spPr bwMode="auto">
          <a:xfrm>
            <a:off x="2520950" y="180975"/>
            <a:ext cx="5584825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>
                <a:solidFill>
                  <a:srgbClr val="C00000"/>
                </a:solidFill>
              </a:rPr>
              <a:t>HUB LOCATION</a:t>
            </a:r>
            <a:r>
              <a:rPr lang="en-US" sz="2400">
                <a:solidFill>
                  <a:srgbClr val="C00000"/>
                </a:solidFill>
              </a:rPr>
              <a:t>: Typical asumptions</a:t>
            </a:r>
          </a:p>
        </p:txBody>
      </p:sp>
      <p:sp>
        <p:nvSpPr>
          <p:cNvPr id="230" name="Rectangle 229"/>
          <p:cNvSpPr/>
          <p:nvPr/>
        </p:nvSpPr>
        <p:spPr>
          <a:xfrm>
            <a:off x="615950" y="1568450"/>
            <a:ext cx="3486150" cy="11636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>
              <a:lnSpc>
                <a:spcPct val="130000"/>
              </a:lnSpc>
              <a:defRPr/>
            </a:pPr>
            <a:r>
              <a:rPr lang="es-ES" dirty="0">
                <a:solidFill>
                  <a:srgbClr val="46466A"/>
                </a:solidFill>
                <a:latin typeface="+mn-lt"/>
                <a:cs typeface="+mn-cs"/>
                <a:sym typeface="Symbol" pitchFamily="18" charset="2"/>
              </a:rPr>
              <a:t>  Transfer </a:t>
            </a:r>
            <a:r>
              <a:rPr lang="es-ES" dirty="0" err="1">
                <a:solidFill>
                  <a:srgbClr val="46466A"/>
                </a:solidFill>
                <a:latin typeface="+mn-lt"/>
                <a:cs typeface="+mn-cs"/>
                <a:sym typeface="Symbol" pitchFamily="18" charset="2"/>
              </a:rPr>
              <a:t>between</a:t>
            </a:r>
            <a:r>
              <a:rPr lang="es-ES" dirty="0">
                <a:solidFill>
                  <a:srgbClr val="46466A"/>
                </a:solidFill>
                <a:latin typeface="+mn-lt"/>
                <a:cs typeface="+mn-cs"/>
                <a:sym typeface="Symbol" pitchFamily="18" charset="2"/>
              </a:rPr>
              <a:t> </a:t>
            </a:r>
            <a:r>
              <a:rPr lang="es-ES" dirty="0" err="1">
                <a:solidFill>
                  <a:srgbClr val="46466A"/>
                </a:solidFill>
                <a:latin typeface="+mn-lt"/>
                <a:cs typeface="+mn-cs"/>
                <a:sym typeface="Symbol" pitchFamily="18" charset="2"/>
              </a:rPr>
              <a:t>hubs</a:t>
            </a:r>
            <a:endParaRPr lang="es-ES" dirty="0">
              <a:solidFill>
                <a:srgbClr val="46466A"/>
              </a:solidFill>
              <a:latin typeface="+mn-lt"/>
              <a:cs typeface="+mn-cs"/>
              <a:sym typeface="Symbol" pitchFamily="18" charset="2"/>
            </a:endParaRPr>
          </a:p>
          <a:p>
            <a:pPr marL="228600" indent="-228600">
              <a:lnSpc>
                <a:spcPct val="130000"/>
              </a:lnSpc>
              <a:defRPr/>
            </a:pPr>
            <a:r>
              <a:rPr lang="es-ES" dirty="0">
                <a:solidFill>
                  <a:srgbClr val="46466A"/>
                </a:solidFill>
                <a:latin typeface="+mn-lt"/>
                <a:cs typeface="+mn-cs"/>
                <a:sym typeface="Symbol" pitchFamily="18" charset="2"/>
              </a:rPr>
              <a:t>  </a:t>
            </a:r>
            <a:r>
              <a:rPr lang="es-ES" dirty="0" err="1">
                <a:solidFill>
                  <a:srgbClr val="46466A"/>
                </a:solidFill>
                <a:latin typeface="+mn-lt"/>
                <a:cs typeface="+mn-cs"/>
                <a:sym typeface="Symbol" pitchFamily="18" charset="2"/>
              </a:rPr>
              <a:t>Collection</a:t>
            </a:r>
            <a:endParaRPr lang="es-ES" dirty="0">
              <a:solidFill>
                <a:srgbClr val="46466A"/>
              </a:solidFill>
              <a:latin typeface="+mn-lt"/>
              <a:cs typeface="+mn-cs"/>
              <a:sym typeface="Symbol" pitchFamily="18" charset="2"/>
            </a:endParaRPr>
          </a:p>
          <a:p>
            <a:pPr marL="228600" indent="-228600">
              <a:lnSpc>
                <a:spcPct val="130000"/>
              </a:lnSpc>
              <a:defRPr/>
            </a:pPr>
            <a:r>
              <a:rPr lang="es-ES" dirty="0">
                <a:solidFill>
                  <a:srgbClr val="46466A"/>
                </a:solidFill>
                <a:latin typeface="+mn-lt"/>
                <a:cs typeface="+mn-cs"/>
                <a:sym typeface="Symbol" pitchFamily="18" charset="2"/>
              </a:rPr>
              <a:t>  </a:t>
            </a:r>
            <a:r>
              <a:rPr lang="es-ES" dirty="0" err="1">
                <a:solidFill>
                  <a:srgbClr val="46466A"/>
                </a:solidFill>
                <a:latin typeface="+mn-lt"/>
                <a:cs typeface="+mn-cs"/>
                <a:sym typeface="Symbol" pitchFamily="18" charset="2"/>
              </a:rPr>
              <a:t>Distribution</a:t>
            </a:r>
            <a:endParaRPr lang="es-ES" dirty="0">
              <a:solidFill>
                <a:srgbClr val="46466A"/>
              </a:solidFill>
              <a:latin typeface="+mn-lt"/>
              <a:cs typeface="+mn-cs"/>
              <a:sym typeface="Symbol" pitchFamily="18" charset="2"/>
            </a:endParaRPr>
          </a:p>
        </p:txBody>
      </p:sp>
      <p:sp>
        <p:nvSpPr>
          <p:cNvPr id="21636" name="Rectangle 230"/>
          <p:cNvSpPr>
            <a:spLocks noChangeArrowheads="1"/>
          </p:cNvSpPr>
          <p:nvPr/>
        </p:nvSpPr>
        <p:spPr bwMode="auto">
          <a:xfrm>
            <a:off x="-292100" y="1217613"/>
            <a:ext cx="4714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000">
                <a:solidFill>
                  <a:srgbClr val="008A00"/>
                </a:solidFill>
                <a:sym typeface="Symbol" pitchFamily="18" charset="2"/>
              </a:rPr>
              <a:t>Discount factors to routing costs </a:t>
            </a:r>
            <a:endParaRPr lang="es-ES" sz="2000">
              <a:solidFill>
                <a:srgbClr val="008A00"/>
              </a:solidFill>
            </a:endParaRPr>
          </a:p>
        </p:txBody>
      </p:sp>
      <p:sp>
        <p:nvSpPr>
          <p:cNvPr id="21637" name="TextBox 231"/>
          <p:cNvSpPr txBox="1">
            <a:spLocks noChangeArrowheads="1"/>
          </p:cNvSpPr>
          <p:nvPr/>
        </p:nvSpPr>
        <p:spPr bwMode="auto">
          <a:xfrm>
            <a:off x="0" y="4059238"/>
            <a:ext cx="4535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8A00"/>
                </a:solidFill>
              </a:rPr>
              <a:t>Full interconnetion of hubs </a:t>
            </a:r>
            <a:endParaRPr lang="es-ES" sz="2000">
              <a:solidFill>
                <a:srgbClr val="008A00"/>
              </a:solidFill>
            </a:endParaRPr>
          </a:p>
        </p:txBody>
      </p:sp>
      <p:grpSp>
        <p:nvGrpSpPr>
          <p:cNvPr id="15" name="Group 242"/>
          <p:cNvGrpSpPr>
            <a:grpSpLocks/>
          </p:cNvGrpSpPr>
          <p:nvPr/>
        </p:nvGrpSpPr>
        <p:grpSpPr bwMode="auto">
          <a:xfrm>
            <a:off x="5249863" y="1960563"/>
            <a:ext cx="2111375" cy="1735137"/>
            <a:chOff x="5250416" y="1961092"/>
            <a:chExt cx="2110867" cy="1734090"/>
          </a:xfrm>
        </p:grpSpPr>
        <p:cxnSp>
          <p:nvCxnSpPr>
            <p:cNvPr id="21649" name="AutoShape 163"/>
            <p:cNvCxnSpPr>
              <a:cxnSpLocks noChangeShapeType="1"/>
              <a:endCxn id="21670" idx="2"/>
            </p:cNvCxnSpPr>
            <p:nvPr/>
          </p:nvCxnSpPr>
          <p:spPr bwMode="auto">
            <a:xfrm>
              <a:off x="5250416" y="3212677"/>
              <a:ext cx="1153795" cy="476409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prstDash val="sysDash"/>
              <a:round/>
              <a:headEnd/>
              <a:tailEnd/>
            </a:ln>
          </p:spPr>
        </p:cxnSp>
        <p:cxnSp>
          <p:nvCxnSpPr>
            <p:cNvPr id="21650" name="AutoShape 163"/>
            <p:cNvCxnSpPr>
              <a:cxnSpLocks noChangeShapeType="1"/>
              <a:stCxn id="21668" idx="6"/>
            </p:cNvCxnSpPr>
            <p:nvPr/>
          </p:nvCxnSpPr>
          <p:spPr bwMode="auto">
            <a:xfrm>
              <a:off x="6240699" y="2783417"/>
              <a:ext cx="1120584" cy="230537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prstDash val="sysDash"/>
              <a:round/>
              <a:headEnd/>
              <a:tailEnd/>
            </a:ln>
          </p:spPr>
        </p:cxnSp>
        <p:cxnSp>
          <p:nvCxnSpPr>
            <p:cNvPr id="21651" name="AutoShape 163"/>
            <p:cNvCxnSpPr>
              <a:cxnSpLocks noChangeShapeType="1"/>
              <a:stCxn id="21671" idx="4"/>
            </p:cNvCxnSpPr>
            <p:nvPr/>
          </p:nvCxnSpPr>
          <p:spPr bwMode="auto">
            <a:xfrm rot="5400000">
              <a:off x="5860762" y="2592933"/>
              <a:ext cx="1734090" cy="470408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prstDash val="sysDash"/>
              <a:round/>
              <a:headEnd/>
              <a:tailEnd/>
            </a:ln>
          </p:spPr>
        </p:cxnSp>
        <p:cxnSp>
          <p:nvCxnSpPr>
            <p:cNvPr id="21652" name="AutoShape 163"/>
            <p:cNvCxnSpPr>
              <a:cxnSpLocks noChangeShapeType="1"/>
              <a:endCxn id="21669" idx="1"/>
            </p:cNvCxnSpPr>
            <p:nvPr/>
          </p:nvCxnSpPr>
          <p:spPr bwMode="auto">
            <a:xfrm>
              <a:off x="5288516" y="2203789"/>
              <a:ext cx="2028289" cy="746987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prstDash val="sysDash"/>
              <a:round/>
              <a:headEnd/>
              <a:tailEnd/>
            </a:ln>
          </p:spPr>
        </p:cxnSp>
      </p:grpSp>
      <p:sp>
        <p:nvSpPr>
          <p:cNvPr id="241" name="TextBox 240"/>
          <p:cNvSpPr txBox="1"/>
          <p:nvPr/>
        </p:nvSpPr>
        <p:spPr>
          <a:xfrm>
            <a:off x="3484563" y="4568825"/>
            <a:ext cx="2271712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46466A"/>
                </a:solidFill>
                <a:latin typeface="+mn-lt"/>
                <a:cs typeface="Times New Roman" pitchFamily="18" charset="0"/>
              </a:rPr>
              <a:t>Paths:	</a:t>
            </a:r>
            <a:r>
              <a:rPr lang="en-US" i="1" dirty="0" err="1">
                <a:solidFill>
                  <a:srgbClr val="46466A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>
                <a:solidFill>
                  <a:srgbClr val="46466A"/>
                </a:solidFill>
                <a:latin typeface="Times New Roman" pitchFamily="18" charset="0"/>
                <a:cs typeface="Times New Roman" pitchFamily="18" charset="0"/>
              </a:rPr>
              <a:t>-k-m-j</a:t>
            </a:r>
            <a:endParaRPr lang="es-ES" i="1" dirty="0">
              <a:solidFill>
                <a:srgbClr val="46466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40" name="TextBox 241"/>
          <p:cNvSpPr txBox="1">
            <a:spLocks noChangeArrowheads="1"/>
          </p:cNvSpPr>
          <p:nvPr/>
        </p:nvSpPr>
        <p:spPr bwMode="auto">
          <a:xfrm>
            <a:off x="382588" y="4556125"/>
            <a:ext cx="2446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46466A"/>
                </a:solidFill>
              </a:rPr>
              <a:t>Triangle inequality </a:t>
            </a:r>
            <a:endParaRPr lang="es-ES">
              <a:solidFill>
                <a:srgbClr val="46466A"/>
              </a:solidFill>
            </a:endParaRPr>
          </a:p>
        </p:txBody>
      </p:sp>
      <p:sp>
        <p:nvSpPr>
          <p:cNvPr id="244" name="Freeform 243"/>
          <p:cNvSpPr>
            <a:spLocks/>
          </p:cNvSpPr>
          <p:nvPr/>
        </p:nvSpPr>
        <p:spPr bwMode="auto">
          <a:xfrm>
            <a:off x="5199063" y="1724025"/>
            <a:ext cx="2184400" cy="1704975"/>
          </a:xfrm>
          <a:custGeom>
            <a:avLst/>
            <a:gdLst>
              <a:gd name="T0" fmla="*/ 0 w 2185416"/>
              <a:gd name="T1" fmla="*/ 0 h 1741932"/>
              <a:gd name="T2" fmla="*/ 41066 w 2185416"/>
              <a:gd name="T3" fmla="*/ 431346 h 1741932"/>
              <a:gd name="T4" fmla="*/ 2176476 w 2185416"/>
              <a:gd name="T5" fmla="*/ 1153574 h 1741932"/>
              <a:gd name="T6" fmla="*/ 2181036 w 2185416"/>
              <a:gd name="T7" fmla="*/ 1565173 h 1741932"/>
              <a:gd name="T8" fmla="*/ 0 60000 65536"/>
              <a:gd name="T9" fmla="*/ 0 60000 65536"/>
              <a:gd name="T10" fmla="*/ 0 60000 65536"/>
              <a:gd name="T11" fmla="*/ 0 60000 65536"/>
              <a:gd name="T12" fmla="*/ 0 w 2185416"/>
              <a:gd name="T13" fmla="*/ 0 h 1741932"/>
              <a:gd name="T14" fmla="*/ 2185416 w 2185416"/>
              <a:gd name="T15" fmla="*/ 1741932 h 17419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85416" h="1741932">
                <a:moveTo>
                  <a:pt x="0" y="0"/>
                </a:moveTo>
                <a:lnTo>
                  <a:pt x="41148" y="480060"/>
                </a:lnTo>
                <a:lnTo>
                  <a:pt x="2180846" y="1283849"/>
                </a:lnTo>
                <a:cubicBezTo>
                  <a:pt x="2182369" y="1436543"/>
                  <a:pt x="2183893" y="1589238"/>
                  <a:pt x="2185416" y="1741932"/>
                </a:cubicBezTo>
              </a:path>
            </a:pathLst>
          </a:custGeom>
          <a:noFill/>
          <a:ln w="28575" cap="flat" cmpd="sng" algn="ctr">
            <a:solidFill>
              <a:srgbClr val="46466A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s-ES_tradnl"/>
          </a:p>
        </p:txBody>
      </p:sp>
      <p:sp>
        <p:nvSpPr>
          <p:cNvPr id="21642" name="Text Box 193"/>
          <p:cNvSpPr txBox="1">
            <a:spLocks noChangeArrowheads="1"/>
          </p:cNvSpPr>
          <p:nvPr/>
        </p:nvSpPr>
        <p:spPr bwMode="auto">
          <a:xfrm>
            <a:off x="4930775" y="1687513"/>
            <a:ext cx="40005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600">
                <a:latin typeface="Symbol" pitchFamily="18" charset="2"/>
                <a:sym typeface="Symbol" pitchFamily="18" charset="2"/>
              </a:rPr>
              <a:t></a:t>
            </a:r>
          </a:p>
        </p:txBody>
      </p:sp>
      <p:sp>
        <p:nvSpPr>
          <p:cNvPr id="21643" name="Text Box 194"/>
          <p:cNvSpPr txBox="1">
            <a:spLocks noChangeArrowheads="1"/>
          </p:cNvSpPr>
          <p:nvPr/>
        </p:nvSpPr>
        <p:spPr bwMode="auto">
          <a:xfrm>
            <a:off x="7240588" y="3073400"/>
            <a:ext cx="40005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600">
                <a:latin typeface="Symbol" pitchFamily="18" charset="2"/>
              </a:rPr>
              <a:t>d</a:t>
            </a:r>
          </a:p>
        </p:txBody>
      </p:sp>
      <p:sp>
        <p:nvSpPr>
          <p:cNvPr id="21644" name="Text Box 195"/>
          <p:cNvSpPr txBox="1">
            <a:spLocks noChangeArrowheads="1"/>
          </p:cNvSpPr>
          <p:nvPr/>
        </p:nvSpPr>
        <p:spPr bwMode="auto">
          <a:xfrm>
            <a:off x="5691188" y="2882900"/>
            <a:ext cx="40005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600">
                <a:latin typeface="Symbol" pitchFamily="18" charset="2"/>
              </a:rPr>
              <a:t>a</a:t>
            </a:r>
          </a:p>
        </p:txBody>
      </p:sp>
      <p:sp>
        <p:nvSpPr>
          <p:cNvPr id="21645" name="Text Box 195"/>
          <p:cNvSpPr txBox="1">
            <a:spLocks noChangeArrowheads="1"/>
          </p:cNvSpPr>
          <p:nvPr/>
        </p:nvSpPr>
        <p:spPr bwMode="auto">
          <a:xfrm>
            <a:off x="6635750" y="3146425"/>
            <a:ext cx="40005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600">
                <a:latin typeface="Symbol" pitchFamily="18" charset="2"/>
              </a:rPr>
              <a:t>a</a:t>
            </a:r>
          </a:p>
        </p:txBody>
      </p:sp>
      <p:sp>
        <p:nvSpPr>
          <p:cNvPr id="21646" name="Right Arrow 248"/>
          <p:cNvSpPr>
            <a:spLocks noChangeArrowheads="1"/>
          </p:cNvSpPr>
          <p:nvPr/>
        </p:nvSpPr>
        <p:spPr bwMode="auto">
          <a:xfrm>
            <a:off x="2863850" y="4600575"/>
            <a:ext cx="819150" cy="284163"/>
          </a:xfrm>
          <a:prstGeom prst="rightArrow">
            <a:avLst>
              <a:gd name="adj1" fmla="val 50000"/>
              <a:gd name="adj2" fmla="val 50140"/>
            </a:avLst>
          </a:prstGeom>
          <a:solidFill>
            <a:srgbClr val="00206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s-ES_tradnl"/>
          </a:p>
        </p:txBody>
      </p:sp>
      <p:sp>
        <p:nvSpPr>
          <p:cNvPr id="21647" name="Rectangle 195"/>
          <p:cNvSpPr>
            <a:spLocks noChangeArrowheads="1"/>
          </p:cNvSpPr>
          <p:nvPr/>
        </p:nvSpPr>
        <p:spPr bwMode="auto">
          <a:xfrm>
            <a:off x="0" y="4038600"/>
            <a:ext cx="5537200" cy="1219200"/>
          </a:xfrm>
          <a:prstGeom prst="rect">
            <a:avLst/>
          </a:prstGeom>
          <a:noFill/>
          <a:ln w="9525" algn="ctr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86212" name="Text Box 196"/>
          <p:cNvSpPr txBox="1">
            <a:spLocks noChangeArrowheads="1"/>
          </p:cNvSpPr>
          <p:nvPr/>
        </p:nvSpPr>
        <p:spPr bwMode="auto">
          <a:xfrm>
            <a:off x="1689100" y="5676900"/>
            <a:ext cx="60706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2400">
                <a:solidFill>
                  <a:srgbClr val="008A00"/>
                </a:solidFill>
              </a:rPr>
              <a:t>Hub location problems are NP-hard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86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1642</Words>
  <Application>Microsoft Office PowerPoint</Application>
  <PresentationFormat>Bildschirmpräsentation (4:3)</PresentationFormat>
  <Paragraphs>697</Paragraphs>
  <Slides>32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9</vt:i4>
      </vt:variant>
      <vt:variant>
        <vt:lpstr>Plantilla de diseño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32</vt:i4>
      </vt:variant>
    </vt:vector>
  </HeadingPairs>
  <TitlesOfParts>
    <vt:vector size="44" baseType="lpstr">
      <vt:lpstr>Arial</vt:lpstr>
      <vt:lpstr>Calibri</vt:lpstr>
      <vt:lpstr>Wingdings</vt:lpstr>
      <vt:lpstr>Book Antiqua</vt:lpstr>
      <vt:lpstr>Symbol</vt:lpstr>
      <vt:lpstr>Lucida Sans Unicode</vt:lpstr>
      <vt:lpstr>Times New Roman</vt:lpstr>
      <vt:lpstr>Arial Narrow</vt:lpstr>
      <vt:lpstr>French Script MT</vt:lpstr>
      <vt:lpstr>Office Theme</vt:lpstr>
      <vt:lpstr>Ecuación</vt:lpstr>
      <vt:lpstr>Microsoft Editor de ecuaciones 3.0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Hub arcs</vt:lpstr>
      <vt:lpstr>Index</vt:lpstr>
      <vt:lpstr>Hub arc location problems</vt:lpstr>
      <vt:lpstr>Diapositiva 13</vt:lpstr>
      <vt:lpstr>Hub arc location problems</vt:lpstr>
      <vt:lpstr>Diapositiva 15</vt:lpstr>
      <vt:lpstr>Formulation I</vt:lpstr>
      <vt:lpstr>Formulation I</vt:lpstr>
      <vt:lpstr>Formulation II  (based on propertirs of supermodular functions)</vt:lpstr>
      <vt:lpstr>Supermodular functions</vt:lpstr>
      <vt:lpstr>Supermodular functions</vt:lpstr>
      <vt:lpstr>Diapositiva 21</vt:lpstr>
      <vt:lpstr>Formulation II  (based on propertirs of supermodular functions)</vt:lpstr>
      <vt:lpstr>Formulation II </vt:lpstr>
      <vt:lpstr>Formulation I vs Formulation II</vt:lpstr>
      <vt:lpstr>Formulation I vs Formulation II: APset</vt:lpstr>
      <vt:lpstr>Formulation I</vt:lpstr>
      <vt:lpstr>Formulation II </vt:lpstr>
      <vt:lpstr>Diapositiva 28</vt:lpstr>
      <vt:lpstr>Separation of constraints </vt:lpstr>
      <vt:lpstr>Preliminary Results</vt:lpstr>
      <vt:lpstr>Preliminary Results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elena</dc:creator>
  <cp:lastModifiedBy>Elena Fernandez</cp:lastModifiedBy>
  <cp:revision>103</cp:revision>
  <dcterms:created xsi:type="dcterms:W3CDTF">2010-09-06T11:20:38Z</dcterms:created>
  <dcterms:modified xsi:type="dcterms:W3CDTF">2010-11-13T16:41:42Z</dcterms:modified>
</cp:coreProperties>
</file>